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3" r:id="rId3"/>
    <p:sldId id="275" r:id="rId4"/>
    <p:sldId id="277" r:id="rId5"/>
    <p:sldId id="279" r:id="rId6"/>
    <p:sldId id="280" r:id="rId7"/>
    <p:sldId id="282" r:id="rId8"/>
    <p:sldId id="284" r:id="rId9"/>
    <p:sldId id="286" r:id="rId10"/>
    <p:sldId id="288" r:id="rId11"/>
    <p:sldId id="290" r:id="rId12"/>
    <p:sldId id="29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74" autoAdjust="0"/>
    <p:restoredTop sz="94660"/>
  </p:normalViewPr>
  <p:slideViewPr>
    <p:cSldViewPr>
      <p:cViewPr varScale="1">
        <p:scale>
          <a:sx n="71" d="100"/>
          <a:sy n="71" d="100"/>
        </p:scale>
        <p:origin x="-1512" y="5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luzbenikzaler@zabljak.me" TargetMode="External"/><Relationship Id="rId2" Type="http://schemas.openxmlformats.org/officeDocument/2006/relationships/hyperlink" Target="mailto:goricavukovic@zabljak.me" TargetMode="External"/><Relationship Id="rId1" Type="http://schemas.openxmlformats.org/officeDocument/2006/relationships/slideLayout" Target="../slideLayouts/slideLayout2.xml"/><Relationship Id="rId4" Type="http://schemas.openxmlformats.org/officeDocument/2006/relationships/hyperlink" Target="mailto:nikoladubljevic@zabljak.m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dijanalekovic@yahoo.com" TargetMode="External"/><Relationship Id="rId2" Type="http://schemas.openxmlformats.org/officeDocument/2006/relationships/hyperlink" Target="mailto:agrobizniszb@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MUNICIPALITY OF ŽABLJAK</a:t>
            </a:r>
            <a:r>
              <a:rPr lang="sr-Latn-RS" dirty="0" smtClean="0"/>
              <a:t/>
            </a:r>
            <a:br>
              <a:rPr lang="sr-Latn-RS" dirty="0" smtClean="0"/>
            </a:br>
            <a:endParaRPr lang="en-US" dirty="0"/>
          </a:p>
        </p:txBody>
      </p:sp>
      <p:sp>
        <p:nvSpPr>
          <p:cNvPr id="3" name="Subtitle 2"/>
          <p:cNvSpPr>
            <a:spLocks noGrp="1"/>
          </p:cNvSpPr>
          <p:nvPr>
            <p:ph type="subTitle" idx="1"/>
          </p:nvPr>
        </p:nvSpPr>
        <p:spPr/>
        <p:txBody>
          <a:bodyPr/>
          <a:lstStyle/>
          <a:p>
            <a:r>
              <a:rPr lang="en-GB" dirty="0"/>
              <a:t>LOCAL GOVERNMENT ACTIVITIES RELATED TO LOCAL ECONOMIC DEVELOPMENT</a:t>
            </a:r>
            <a:endParaRPr lang="en-US" dirty="0"/>
          </a:p>
        </p:txBody>
      </p:sp>
    </p:spTree>
    <p:extLst>
      <p:ext uri="{BB962C8B-B14F-4D97-AF65-F5344CB8AC3E}">
        <p14:creationId xmlns:p14="http://schemas.microsoft.com/office/powerpoint/2010/main" xmlns="" val="1551794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JOB DESCRIPTION</a:t>
            </a:r>
            <a:r>
              <a:rPr lang="sr-Latn-RS" sz="2800" dirty="0"/>
              <a:t/>
            </a:r>
            <a:br>
              <a:rPr lang="sr-Latn-RS" sz="2800" dirty="0"/>
            </a:br>
            <a:r>
              <a:rPr lang="sr-Latn-RS" sz="2800" dirty="0"/>
              <a:t>(</a:t>
            </a:r>
            <a:r>
              <a:rPr lang="en-GB" sz="2800" dirty="0"/>
              <a:t>jobs related to local economic development</a:t>
            </a:r>
            <a:r>
              <a:rPr lang="sr-Latn-RS" sz="2800" dirty="0"/>
              <a:t>)</a:t>
            </a:r>
            <a:br>
              <a:rPr lang="sr-Latn-RS" sz="2800" dirty="0"/>
            </a:br>
            <a:r>
              <a:rPr lang="sr-Latn-RS" sz="2800" b="1" dirty="0" smtClean="0"/>
              <a:t>AGROB</a:t>
            </a:r>
            <a:r>
              <a:rPr lang="en-GB" sz="2800" b="1" dirty="0" smtClean="0"/>
              <a:t>USINESS</a:t>
            </a:r>
            <a:r>
              <a:rPr lang="sr-Latn-RS" sz="2800" b="1" dirty="0" smtClean="0"/>
              <a:t> </a:t>
            </a:r>
            <a:r>
              <a:rPr lang="sr-Latn-RS" sz="2800" b="1" dirty="0"/>
              <a:t>INFO CENT</a:t>
            </a:r>
            <a:r>
              <a:rPr lang="en-GB" sz="2800" b="1" dirty="0"/>
              <a:t>E</a:t>
            </a:r>
            <a:r>
              <a:rPr lang="sr-Latn-RS" sz="2800" b="1" dirty="0"/>
              <a:t>R</a:t>
            </a:r>
            <a:endParaRPr lang="en-US" sz="2800" b="1" dirty="0"/>
          </a:p>
        </p:txBody>
      </p:sp>
      <p:sp>
        <p:nvSpPr>
          <p:cNvPr id="3" name="Content Placeholder 2"/>
          <p:cNvSpPr>
            <a:spLocks noGrp="1"/>
          </p:cNvSpPr>
          <p:nvPr>
            <p:ph idx="1"/>
          </p:nvPr>
        </p:nvSpPr>
        <p:spPr/>
        <p:txBody>
          <a:bodyPr>
            <a:normAutofit fontScale="55000" lnSpcReduction="20000"/>
          </a:bodyPr>
          <a:lstStyle/>
          <a:p>
            <a:pPr algn="just"/>
            <a:r>
              <a:rPr lang="en-GB" sz="3800" b="1" dirty="0" smtClean="0"/>
              <a:t>An independent advisor</a:t>
            </a:r>
            <a:r>
              <a:rPr lang="sr-Latn-RS" sz="3800" b="1" dirty="0" smtClean="0"/>
              <a:t> III </a:t>
            </a:r>
            <a:r>
              <a:rPr lang="en-GB" sz="3800" b="1" dirty="0" smtClean="0"/>
              <a:t>for the support to agricultural producers</a:t>
            </a:r>
            <a:endParaRPr lang="sr-Latn-RS" sz="3800" b="1" dirty="0" smtClean="0"/>
          </a:p>
          <a:p>
            <a:pPr algn="just"/>
            <a:endParaRPr lang="sr-Latn-RS" sz="2900" b="1" dirty="0" smtClean="0"/>
          </a:p>
          <a:p>
            <a:pPr lvl="0" algn="just"/>
            <a:r>
              <a:rPr lang="en-GB" sz="2900" dirty="0"/>
              <a:t>Performs the activities of obtaining old-age benefits and agricultural pensions</a:t>
            </a:r>
            <a:r>
              <a:rPr lang="en-GB" sz="2900" dirty="0" smtClean="0"/>
              <a:t>;</a:t>
            </a:r>
          </a:p>
          <a:p>
            <a:pPr lvl="0" algn="just"/>
            <a:r>
              <a:rPr lang="en-GB" sz="2900" dirty="0" smtClean="0"/>
              <a:t>Performs </a:t>
            </a:r>
            <a:r>
              <a:rPr lang="en-GB" sz="2900" dirty="0"/>
              <a:t>agricultural insurance business</a:t>
            </a:r>
            <a:r>
              <a:rPr lang="en-GB" sz="2900" dirty="0" smtClean="0"/>
              <a:t>;</a:t>
            </a:r>
          </a:p>
          <a:p>
            <a:pPr lvl="0" algn="just"/>
            <a:r>
              <a:rPr lang="en-GB" sz="2900" dirty="0" smtClean="0"/>
              <a:t>Performs </a:t>
            </a:r>
            <a:r>
              <a:rPr lang="en-GB" sz="2900" dirty="0"/>
              <a:t>tasks in the field of water management (permits, approvals) and hunting (programs, projections</a:t>
            </a:r>
            <a:r>
              <a:rPr lang="en-GB" sz="2900" dirty="0" smtClean="0"/>
              <a:t>);</a:t>
            </a:r>
          </a:p>
          <a:p>
            <a:pPr lvl="0" algn="just"/>
            <a:r>
              <a:rPr lang="en-GB" sz="2900" dirty="0" smtClean="0"/>
              <a:t>Encourages  </a:t>
            </a:r>
            <a:r>
              <a:rPr lang="en-GB" sz="2900" dirty="0"/>
              <a:t>market affairs and marketing of agricultural activities, monitors the purchase and sale of livestock (large and small) by organizing markets, then buying milk and dairy products, wool and leather, as well as vegetable products (vegetables and cereals</a:t>
            </a:r>
            <a:r>
              <a:rPr lang="en-GB" sz="2900" dirty="0" smtClean="0"/>
              <a:t>);</a:t>
            </a:r>
          </a:p>
          <a:p>
            <a:pPr lvl="0" algn="just"/>
            <a:r>
              <a:rPr lang="en-GB" sz="2900" dirty="0" smtClean="0"/>
              <a:t>Participates </a:t>
            </a:r>
            <a:r>
              <a:rPr lang="en-GB" sz="2900" dirty="0"/>
              <a:t>in the development of programs, projects and local strategies for agricultural development</a:t>
            </a:r>
            <a:r>
              <a:rPr lang="en-GB" sz="2900" dirty="0" smtClean="0"/>
              <a:t>;</a:t>
            </a:r>
          </a:p>
          <a:p>
            <a:pPr lvl="0" algn="just"/>
            <a:r>
              <a:rPr lang="en-GB" sz="2900" dirty="0" smtClean="0"/>
              <a:t>Monitors </a:t>
            </a:r>
            <a:r>
              <a:rPr lang="en-GB" sz="2900" dirty="0"/>
              <a:t>the compliance of the Agribusiness </a:t>
            </a:r>
            <a:r>
              <a:rPr lang="en-GB" sz="2900" dirty="0" err="1"/>
              <a:t>Center</a:t>
            </a:r>
            <a:r>
              <a:rPr lang="en-GB" sz="2900" dirty="0"/>
              <a:t> with national and local regulations</a:t>
            </a:r>
            <a:r>
              <a:rPr lang="en-GB" sz="2900" dirty="0" smtClean="0"/>
              <a:t>;</a:t>
            </a:r>
          </a:p>
          <a:p>
            <a:pPr lvl="0" algn="just"/>
            <a:r>
              <a:rPr lang="en-GB" sz="2900" dirty="0" smtClean="0"/>
              <a:t>Performs </a:t>
            </a:r>
            <a:r>
              <a:rPr lang="en-GB" sz="2900" dirty="0"/>
              <a:t>duties of the Internal Controller for the needs of NGO Association of </a:t>
            </a:r>
            <a:r>
              <a:rPr lang="en-GB" sz="2900" dirty="0" err="1"/>
              <a:t>Durmitor</a:t>
            </a:r>
            <a:r>
              <a:rPr lang="en-GB" sz="2900" dirty="0"/>
              <a:t> homemade cream </a:t>
            </a:r>
            <a:r>
              <a:rPr lang="en-GB" sz="2900" dirty="0" smtClean="0"/>
              <a:t>Producers;</a:t>
            </a:r>
          </a:p>
          <a:p>
            <a:pPr lvl="0" algn="just"/>
            <a:r>
              <a:rPr lang="en-GB" sz="2900" dirty="0" smtClean="0"/>
              <a:t>Supports </a:t>
            </a:r>
            <a:r>
              <a:rPr lang="en-GB" sz="2900" dirty="0"/>
              <a:t>farmers in joining, forming clusters and joining agricultural associations at local level.</a:t>
            </a:r>
            <a:endParaRPr lang="en-US" sz="2800" dirty="0"/>
          </a:p>
        </p:txBody>
      </p:sp>
    </p:spTree>
    <p:extLst>
      <p:ext uri="{BB962C8B-B14F-4D97-AF65-F5344CB8AC3E}">
        <p14:creationId xmlns:p14="http://schemas.microsoft.com/office/powerpoint/2010/main" xmlns="" val="4077272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b="1" dirty="0" smtClean="0"/>
              <a:t/>
            </a:r>
            <a:br>
              <a:rPr lang="sr-Latn-RS" b="1" dirty="0" smtClean="0"/>
            </a:br>
            <a:r>
              <a:rPr lang="en-US" b="1" dirty="0" smtClean="0"/>
              <a:t>YOU CAN SPEAK TO</a:t>
            </a:r>
            <a:r>
              <a:rPr lang="sr-Latn-RS" b="1" dirty="0" smtClean="0"/>
              <a:t>:</a:t>
            </a:r>
            <a:r>
              <a:rPr lang="sr-Latn-RS" dirty="0" smtClean="0"/>
              <a:t/>
            </a:r>
            <a:br>
              <a:rPr lang="sr-Latn-RS" dirty="0" smtClean="0"/>
            </a:br>
            <a:endParaRPr lang="en-US" dirty="0"/>
          </a:p>
        </p:txBody>
      </p:sp>
      <p:sp>
        <p:nvSpPr>
          <p:cNvPr id="3" name="Content Placeholder 2"/>
          <p:cNvSpPr>
            <a:spLocks noGrp="1"/>
          </p:cNvSpPr>
          <p:nvPr>
            <p:ph idx="1"/>
          </p:nvPr>
        </p:nvSpPr>
        <p:spPr>
          <a:xfrm>
            <a:off x="228600" y="928025"/>
            <a:ext cx="8229600" cy="5211763"/>
          </a:xfrm>
        </p:spPr>
        <p:txBody>
          <a:bodyPr>
            <a:normAutofit fontScale="77500" lnSpcReduction="20000"/>
          </a:bodyPr>
          <a:lstStyle/>
          <a:p>
            <a:pPr algn="just"/>
            <a:endParaRPr lang="sr-Latn-RS" dirty="0" smtClean="0"/>
          </a:p>
          <a:p>
            <a:pPr algn="just"/>
            <a:r>
              <a:rPr lang="en-GB" dirty="0"/>
              <a:t>For all information related to investments, business conditions, investment sites, approvals and general information related to the business and economy of </a:t>
            </a:r>
            <a:r>
              <a:rPr lang="en-GB" dirty="0" err="1"/>
              <a:t>Zabljak</a:t>
            </a:r>
            <a:r>
              <a:rPr lang="en-GB" dirty="0"/>
              <a:t>, in one place</a:t>
            </a:r>
            <a:r>
              <a:rPr lang="sr-Latn-RS" dirty="0" smtClean="0"/>
              <a:t>:</a:t>
            </a:r>
          </a:p>
          <a:p>
            <a:pPr algn="just">
              <a:buNone/>
            </a:pPr>
            <a:r>
              <a:rPr lang="sr-Latn-RS" dirty="0" smtClean="0"/>
              <a:t>	</a:t>
            </a:r>
            <a:r>
              <a:rPr lang="en-US" dirty="0" smtClean="0"/>
              <a:t>Office</a:t>
            </a:r>
            <a:r>
              <a:rPr lang="sr-Latn-RS" dirty="0" smtClean="0"/>
              <a:t> </a:t>
            </a:r>
            <a:r>
              <a:rPr lang="en-GB" dirty="0" smtClean="0"/>
              <a:t>No</a:t>
            </a:r>
            <a:r>
              <a:rPr lang="sr-Latn-RS" dirty="0" smtClean="0"/>
              <a:t>. 1, </a:t>
            </a:r>
            <a:r>
              <a:rPr lang="en-GB" dirty="0" smtClean="0"/>
              <a:t>New building of the Municipality</a:t>
            </a:r>
            <a:r>
              <a:rPr lang="sr-Latn-RS" dirty="0" smtClean="0"/>
              <a:t> (Trg durmitorskih ratnika </a:t>
            </a:r>
            <a:r>
              <a:rPr lang="en-US" dirty="0" smtClean="0"/>
              <a:t>1</a:t>
            </a:r>
            <a:r>
              <a:rPr lang="sr-Latn-RS" dirty="0" smtClean="0"/>
              <a:t>, Žabljak); </a:t>
            </a:r>
          </a:p>
          <a:p>
            <a:pPr algn="just"/>
            <a:r>
              <a:rPr lang="en-GB" dirty="0" smtClean="0"/>
              <a:t>By phone</a:t>
            </a:r>
            <a:r>
              <a:rPr lang="sr-Latn-RS" dirty="0" smtClean="0"/>
              <a:t> + 382 (0) 52 361 978; </a:t>
            </a:r>
          </a:p>
          <a:p>
            <a:pPr algn="just"/>
            <a:r>
              <a:rPr lang="en-GB" dirty="0" smtClean="0"/>
              <a:t>Or by e-mail</a:t>
            </a:r>
            <a:r>
              <a:rPr lang="sr-Latn-RS" dirty="0" smtClean="0"/>
              <a:t>:</a:t>
            </a:r>
            <a:endParaRPr lang="en-US" dirty="0" smtClean="0"/>
          </a:p>
          <a:p>
            <a:pPr algn="just">
              <a:buNone/>
            </a:pPr>
            <a:r>
              <a:rPr lang="sr-Latn-RS" dirty="0" smtClean="0"/>
              <a:t>    </a:t>
            </a:r>
            <a:r>
              <a:rPr lang="en-GB" dirty="0" smtClean="0"/>
              <a:t>Municipal manager:</a:t>
            </a:r>
            <a:r>
              <a:rPr lang="sr-Latn-RS" dirty="0" smtClean="0"/>
              <a:t> </a:t>
            </a:r>
            <a:r>
              <a:rPr lang="en-US" dirty="0" smtClean="0">
                <a:hlinkClick r:id="rId2"/>
              </a:rPr>
              <a:t>goricavukovic@zabljak.me</a:t>
            </a:r>
            <a:r>
              <a:rPr lang="en-US" dirty="0" smtClean="0"/>
              <a:t>,</a:t>
            </a:r>
            <a:r>
              <a:rPr lang="sr-Latn-RS" dirty="0" smtClean="0"/>
              <a:t>  </a:t>
            </a:r>
          </a:p>
          <a:p>
            <a:pPr algn="just">
              <a:buNone/>
            </a:pPr>
            <a:r>
              <a:rPr lang="sr-Latn-RS" dirty="0" smtClean="0"/>
              <a:t>    </a:t>
            </a:r>
            <a:r>
              <a:rPr lang="en-GB" dirty="0"/>
              <a:t>L</a:t>
            </a:r>
            <a:r>
              <a:rPr lang="en-GB" dirty="0" smtClean="0"/>
              <a:t>ocal economic development Officer:</a:t>
            </a:r>
            <a:r>
              <a:rPr lang="en-US" dirty="0" smtClean="0">
                <a:hlinkClick r:id="rId3"/>
              </a:rPr>
              <a:t>sluzbenikzaler@zabljak.me</a:t>
            </a:r>
            <a:r>
              <a:rPr lang="en-US" dirty="0" smtClean="0"/>
              <a:t>,</a:t>
            </a:r>
            <a:r>
              <a:rPr lang="sr-Latn-RS" dirty="0" smtClean="0"/>
              <a:t> </a:t>
            </a:r>
          </a:p>
          <a:p>
            <a:pPr algn="just">
              <a:buNone/>
            </a:pPr>
            <a:r>
              <a:rPr lang="sr-Latn-RS" dirty="0" smtClean="0"/>
              <a:t>     </a:t>
            </a:r>
            <a:r>
              <a:rPr lang="en-GB" dirty="0" smtClean="0"/>
              <a:t>An independent advisor I for public affairs in the field of economy:</a:t>
            </a:r>
            <a:r>
              <a:rPr lang="en-US" dirty="0" smtClean="0"/>
              <a:t> </a:t>
            </a:r>
            <a:r>
              <a:rPr lang="en-US" dirty="0" smtClean="0">
                <a:hlinkClick r:id="rId4"/>
              </a:rPr>
              <a:t>nikoladubljevic@zabljak.me</a:t>
            </a:r>
            <a:r>
              <a:rPr lang="sr-Latn-RS" dirty="0" smtClean="0"/>
              <a:t>.</a:t>
            </a:r>
            <a:endParaRPr lang="en-US" dirty="0" smtClean="0"/>
          </a:p>
          <a:p>
            <a:pPr algn="just">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extLst>
      <p:ext uri="{BB962C8B-B14F-4D97-AF65-F5344CB8AC3E}">
        <p14:creationId xmlns:p14="http://schemas.microsoft.com/office/powerpoint/2010/main" xmlns="" val="2743121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YOU CAN SPEAK TO</a:t>
            </a:r>
            <a:r>
              <a:rPr lang="sr-Latn-RS" sz="4000" b="1" dirty="0"/>
              <a:t>:</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GB" dirty="0"/>
              <a:t>For all information related to agriculture and rural development, in one place</a:t>
            </a:r>
            <a:r>
              <a:rPr lang="en-GB" dirty="0" smtClean="0"/>
              <a:t>:</a:t>
            </a:r>
          </a:p>
          <a:p>
            <a:pPr marL="0" indent="0" algn="just">
              <a:buNone/>
            </a:pPr>
            <a:r>
              <a:rPr lang="sr-Latn-RS" dirty="0" smtClean="0"/>
              <a:t>     Agrob</a:t>
            </a:r>
            <a:r>
              <a:rPr lang="en-GB" dirty="0" err="1" smtClean="0"/>
              <a:t>usiness</a:t>
            </a:r>
            <a:r>
              <a:rPr lang="sr-Latn-RS" dirty="0" smtClean="0"/>
              <a:t> info cent</a:t>
            </a:r>
            <a:r>
              <a:rPr lang="en-GB" dirty="0" smtClean="0"/>
              <a:t>e</a:t>
            </a:r>
            <a:r>
              <a:rPr lang="sr-Latn-RS" dirty="0" smtClean="0"/>
              <a:t>r,</a:t>
            </a:r>
            <a:r>
              <a:rPr lang="en-GB" dirty="0" smtClean="0"/>
              <a:t> an old building of the Municipality</a:t>
            </a:r>
            <a:r>
              <a:rPr lang="sr-Latn-RS" dirty="0" smtClean="0"/>
              <a:t> (Trg </a:t>
            </a:r>
            <a:r>
              <a:rPr lang="en-GB" dirty="0" smtClean="0"/>
              <a:t>  </a:t>
            </a:r>
            <a:r>
              <a:rPr lang="sr-Latn-RS" dirty="0" smtClean="0"/>
              <a:t>durmitorskih ratnika bb, Žabljak); </a:t>
            </a:r>
          </a:p>
          <a:p>
            <a:pPr algn="just"/>
            <a:r>
              <a:rPr lang="en-GB" dirty="0" smtClean="0"/>
              <a:t>By phone</a:t>
            </a:r>
            <a:r>
              <a:rPr lang="sr-Latn-RS" dirty="0" smtClean="0"/>
              <a:t> + 382 (0) 52 361 </a:t>
            </a:r>
            <a:r>
              <a:rPr lang="en-US" dirty="0" smtClean="0"/>
              <a:t>1</a:t>
            </a:r>
            <a:r>
              <a:rPr lang="sr-Latn-RS" dirty="0" smtClean="0"/>
              <a:t>01;</a:t>
            </a:r>
          </a:p>
          <a:p>
            <a:pPr algn="just"/>
            <a:r>
              <a:rPr lang="en-GB" dirty="0" smtClean="0"/>
              <a:t>By </a:t>
            </a:r>
            <a:r>
              <a:rPr lang="sr-Latn-RS" dirty="0" smtClean="0"/>
              <a:t> e-mail: </a:t>
            </a:r>
          </a:p>
          <a:p>
            <a:pPr algn="just">
              <a:buNone/>
            </a:pPr>
            <a:r>
              <a:rPr lang="sr-Latn-RS" dirty="0" smtClean="0"/>
              <a:t>    </a:t>
            </a:r>
            <a:r>
              <a:rPr lang="en-GB" dirty="0"/>
              <a:t>An independent advisor I for agriculture and rural </a:t>
            </a:r>
            <a:r>
              <a:rPr lang="en-GB" dirty="0" smtClean="0"/>
              <a:t>development: </a:t>
            </a:r>
            <a:r>
              <a:rPr lang="sr-Latn-RS" dirty="0" smtClean="0">
                <a:hlinkClick r:id="rId2"/>
              </a:rPr>
              <a:t>agrobiznis</a:t>
            </a:r>
            <a:r>
              <a:rPr lang="en-US" dirty="0" smtClean="0">
                <a:hlinkClick r:id="rId2"/>
              </a:rPr>
              <a:t>zb@gmail.com</a:t>
            </a:r>
            <a:r>
              <a:rPr lang="en-US" dirty="0" smtClean="0"/>
              <a:t> </a:t>
            </a:r>
            <a:r>
              <a:rPr lang="sr-Latn-RS" dirty="0" smtClean="0"/>
              <a:t>; </a:t>
            </a:r>
          </a:p>
          <a:p>
            <a:pPr algn="just">
              <a:buNone/>
            </a:pPr>
            <a:r>
              <a:rPr lang="sr-Latn-RS" dirty="0" smtClean="0"/>
              <a:t>     </a:t>
            </a:r>
            <a:r>
              <a:rPr lang="en-GB" dirty="0"/>
              <a:t>An independent advisor</a:t>
            </a:r>
            <a:r>
              <a:rPr lang="sr-Latn-RS" dirty="0"/>
              <a:t> III </a:t>
            </a:r>
            <a:r>
              <a:rPr lang="en-GB" dirty="0"/>
              <a:t>for the support to agricultural </a:t>
            </a:r>
            <a:r>
              <a:rPr lang="en-GB" dirty="0" smtClean="0"/>
              <a:t>producers: </a:t>
            </a:r>
            <a:r>
              <a:rPr lang="sr-Latn-RS" dirty="0" smtClean="0">
                <a:hlinkClick r:id="rId3"/>
              </a:rPr>
              <a:t>dijanalekovic</a:t>
            </a:r>
            <a:r>
              <a:rPr lang="en-US" dirty="0" smtClean="0">
                <a:hlinkClick r:id="rId3"/>
              </a:rPr>
              <a:t>@</a:t>
            </a:r>
            <a:r>
              <a:rPr lang="en-US" dirty="0" err="1" smtClean="0">
                <a:hlinkClick r:id="rId3"/>
              </a:rPr>
              <a:t>yahoo.com</a:t>
            </a:r>
            <a:r>
              <a:rPr lang="en-US" dirty="0" smtClean="0"/>
              <a:t>.</a:t>
            </a:r>
          </a:p>
          <a:p>
            <a:pPr algn="just"/>
            <a:endParaRPr lang="en-US" dirty="0" smtClean="0"/>
          </a:p>
          <a:p>
            <a:endParaRPr lang="en-US" dirty="0" smtClean="0"/>
          </a:p>
          <a:p>
            <a:endParaRPr lang="sr-Latn-RS" dirty="0" smtClean="0"/>
          </a:p>
          <a:p>
            <a:endParaRPr lang="sr-Latn-RS" dirty="0" smtClean="0"/>
          </a:p>
          <a:p>
            <a:endParaRPr lang="en-US" dirty="0"/>
          </a:p>
        </p:txBody>
      </p:sp>
    </p:spTree>
    <p:extLst>
      <p:ext uri="{BB962C8B-B14F-4D97-AF65-F5344CB8AC3E}">
        <p14:creationId xmlns:p14="http://schemas.microsoft.com/office/powerpoint/2010/main" xmlns="" val="4109415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ORGANI</a:t>
            </a:r>
            <a:r>
              <a:rPr lang="en-GB" dirty="0"/>
              <a:t>Z</a:t>
            </a:r>
            <a:r>
              <a:rPr lang="en-GB" dirty="0" smtClean="0"/>
              <a:t>ATION</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sz="4500" dirty="0" smtClean="0"/>
              <a:t>Local economic development activities in the Municipality of </a:t>
            </a:r>
            <a:r>
              <a:rPr lang="en-US" sz="4500" dirty="0" err="1" smtClean="0"/>
              <a:t>Žabljak</a:t>
            </a:r>
            <a:r>
              <a:rPr lang="en-US" sz="4500" dirty="0" smtClean="0"/>
              <a:t> are dealt with by</a:t>
            </a:r>
            <a:r>
              <a:rPr lang="sr-Latn-RS" sz="4500" dirty="0" smtClean="0"/>
              <a:t>:</a:t>
            </a:r>
          </a:p>
          <a:p>
            <a:pPr algn="just"/>
            <a:endParaRPr lang="sr-Latn-RS" dirty="0" smtClean="0"/>
          </a:p>
          <a:p>
            <a:pPr algn="just"/>
            <a:r>
              <a:rPr lang="en-GB" b="1" dirty="0" smtClean="0"/>
              <a:t>The Mayor Office</a:t>
            </a:r>
            <a:endParaRPr lang="sr-Latn-RS" b="1" dirty="0" smtClean="0"/>
          </a:p>
          <a:p>
            <a:pPr marL="514350" indent="-514350" algn="just">
              <a:buFont typeface="Arial" pitchFamily="34" charset="0"/>
              <a:buAutoNum type="arabicPeriod"/>
            </a:pPr>
            <a:r>
              <a:rPr lang="en-GB" dirty="0" smtClean="0"/>
              <a:t>Municipal Manager</a:t>
            </a:r>
            <a:endParaRPr lang="sr-Latn-RS" dirty="0" smtClean="0"/>
          </a:p>
          <a:p>
            <a:pPr marL="514350" indent="-514350" algn="just">
              <a:buAutoNum type="arabicPeriod"/>
            </a:pPr>
            <a:r>
              <a:rPr lang="en-GB" dirty="0" smtClean="0"/>
              <a:t>An Independent Advisor I for local economic development</a:t>
            </a:r>
            <a:endParaRPr lang="sr-Latn-RS" dirty="0" smtClean="0"/>
          </a:p>
          <a:p>
            <a:pPr marL="514350" indent="-514350" algn="just">
              <a:buNone/>
            </a:pPr>
            <a:endParaRPr lang="sr-Latn-RS" dirty="0" smtClean="0"/>
          </a:p>
          <a:p>
            <a:pPr marL="514350" indent="-514350" algn="just"/>
            <a:r>
              <a:rPr lang="sr-Latn-RS" b="1" dirty="0" smtClean="0"/>
              <a:t>Se</a:t>
            </a:r>
            <a:r>
              <a:rPr lang="en-GB" b="1" dirty="0" smtClean="0"/>
              <a:t>c</a:t>
            </a:r>
            <a:r>
              <a:rPr lang="sr-Latn-RS" b="1" dirty="0" smtClean="0"/>
              <a:t>retariat </a:t>
            </a:r>
            <a:r>
              <a:rPr lang="en-GB" b="1" dirty="0" smtClean="0"/>
              <a:t>for finance and economic development</a:t>
            </a:r>
            <a:endParaRPr lang="sr-Latn-RS" b="1" dirty="0" smtClean="0"/>
          </a:p>
          <a:p>
            <a:pPr marL="514350" indent="-514350" algn="just">
              <a:buAutoNum type="arabicPeriod"/>
            </a:pPr>
            <a:r>
              <a:rPr lang="en-GB" dirty="0" smtClean="0"/>
              <a:t>An Independent Advisor I for legal affairs</a:t>
            </a:r>
            <a:endParaRPr lang="sr-Latn-RS" dirty="0" smtClean="0"/>
          </a:p>
          <a:p>
            <a:pPr marL="514350" indent="-514350" algn="just">
              <a:buAutoNum type="arabicPeriod"/>
            </a:pPr>
            <a:endParaRPr lang="sr-Latn-RS" dirty="0" smtClean="0"/>
          </a:p>
          <a:p>
            <a:pPr marL="514350" indent="-514350" algn="just"/>
            <a:r>
              <a:rPr lang="sr-Latn-RS" b="1" dirty="0" smtClean="0"/>
              <a:t>Agrob</a:t>
            </a:r>
            <a:r>
              <a:rPr lang="en-GB" b="1" dirty="0" err="1" smtClean="0"/>
              <a:t>usiness</a:t>
            </a:r>
            <a:r>
              <a:rPr lang="sr-Latn-RS" b="1" dirty="0" smtClean="0"/>
              <a:t> info cent</a:t>
            </a:r>
            <a:r>
              <a:rPr lang="en-GB" b="1" dirty="0" smtClean="0"/>
              <a:t>e</a:t>
            </a:r>
            <a:r>
              <a:rPr lang="sr-Latn-RS" b="1" dirty="0" smtClean="0"/>
              <a:t>r </a:t>
            </a:r>
          </a:p>
          <a:p>
            <a:pPr marL="514350" indent="-514350" algn="just">
              <a:buNone/>
            </a:pPr>
            <a:r>
              <a:rPr lang="sr-Latn-RS" dirty="0" smtClean="0"/>
              <a:t>1. 	</a:t>
            </a:r>
            <a:r>
              <a:rPr lang="en-GB" dirty="0" smtClean="0"/>
              <a:t>An Independent Advisor I for agriculture and rural development</a:t>
            </a:r>
            <a:endParaRPr lang="sr-Latn-RS" dirty="0" smtClean="0"/>
          </a:p>
          <a:p>
            <a:pPr marL="514350" indent="-514350" algn="just">
              <a:buNone/>
            </a:pPr>
            <a:r>
              <a:rPr lang="sr-Latn-RS" dirty="0" smtClean="0"/>
              <a:t>2. 	</a:t>
            </a:r>
            <a:r>
              <a:rPr lang="en-GB" dirty="0" smtClean="0"/>
              <a:t>An Independent Advisor III for the support to agricultural producers</a:t>
            </a:r>
            <a:endParaRPr lang="sr-Latn-RS" dirty="0" smtClean="0"/>
          </a:p>
          <a:p>
            <a:pPr marL="514350" indent="-514350">
              <a:buNone/>
            </a:pPr>
            <a:endParaRPr lang="sr-Latn-RS" dirty="0" smtClean="0"/>
          </a:p>
          <a:p>
            <a:pPr marL="514350" indent="-514350">
              <a:buNone/>
            </a:pPr>
            <a:endParaRPr lang="en-US" dirty="0"/>
          </a:p>
        </p:txBody>
      </p:sp>
    </p:spTree>
    <p:extLst>
      <p:ext uri="{BB962C8B-B14F-4D97-AF65-F5344CB8AC3E}">
        <p14:creationId xmlns:p14="http://schemas.microsoft.com/office/powerpoint/2010/main" xmlns="" val="355094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JOB DESCRIPTION</a:t>
            </a:r>
            <a:r>
              <a:rPr lang="sr-Latn-RS" sz="2800" dirty="0" smtClean="0"/>
              <a:t/>
            </a:r>
            <a:br>
              <a:rPr lang="sr-Latn-RS" sz="2800" dirty="0" smtClean="0"/>
            </a:br>
            <a:r>
              <a:rPr lang="sr-Latn-RS" sz="2800" dirty="0" smtClean="0"/>
              <a:t>(</a:t>
            </a:r>
            <a:r>
              <a:rPr lang="en-GB" sz="2800" dirty="0" smtClean="0"/>
              <a:t>jobs related to local economic development</a:t>
            </a:r>
            <a:r>
              <a:rPr lang="sr-Latn-RS" sz="2800" dirty="0" smtClean="0"/>
              <a:t>)</a:t>
            </a:r>
            <a:br>
              <a:rPr lang="sr-Latn-RS" sz="2800" dirty="0" smtClean="0"/>
            </a:br>
            <a:r>
              <a:rPr lang="en-GB" sz="2800" b="1" dirty="0" smtClean="0"/>
              <a:t>THE MAYOR OFFICE</a:t>
            </a:r>
            <a:endParaRPr lang="en-US" sz="2800" b="1" dirty="0"/>
          </a:p>
        </p:txBody>
      </p:sp>
      <p:sp>
        <p:nvSpPr>
          <p:cNvPr id="3" name="Content Placeholder 2"/>
          <p:cNvSpPr>
            <a:spLocks noGrp="1"/>
          </p:cNvSpPr>
          <p:nvPr>
            <p:ph idx="1"/>
          </p:nvPr>
        </p:nvSpPr>
        <p:spPr>
          <a:xfrm>
            <a:off x="457200" y="1371600"/>
            <a:ext cx="8229600" cy="4754563"/>
          </a:xfrm>
        </p:spPr>
        <p:txBody>
          <a:bodyPr>
            <a:normAutofit fontScale="25000" lnSpcReduction="20000"/>
          </a:bodyPr>
          <a:lstStyle/>
          <a:p>
            <a:endParaRPr lang="sr-Latn-RS" sz="6400" b="1" dirty="0" smtClean="0"/>
          </a:p>
          <a:p>
            <a:pPr>
              <a:buNone/>
            </a:pPr>
            <a:endParaRPr lang="sr-Latn-RS" sz="7200" b="1" dirty="0" smtClean="0"/>
          </a:p>
          <a:p>
            <a:r>
              <a:rPr lang="en-GB" sz="9600" b="1" dirty="0" smtClean="0"/>
              <a:t>Municipal Manager</a:t>
            </a:r>
            <a:endParaRPr lang="sr-Latn-RS" sz="9600" b="1" dirty="0" smtClean="0"/>
          </a:p>
          <a:p>
            <a:endParaRPr lang="sr-Latn-RS" sz="9600" b="1" dirty="0" smtClean="0"/>
          </a:p>
          <a:p>
            <a:pPr lvl="0" algn="just"/>
            <a:r>
              <a:rPr lang="en-AU" sz="6400" dirty="0" smtClean="0"/>
              <a:t>Suggests and participates in the preparation and implementation of municipal development plans and programs that foster economic development, entrepreneurial initiative and public-private partnership, and that ensure environmental protection and sustainable development;</a:t>
            </a:r>
            <a:endParaRPr lang="en-US" sz="6400" dirty="0" smtClean="0"/>
          </a:p>
          <a:p>
            <a:pPr lvl="0" algn="just"/>
            <a:r>
              <a:rPr lang="en-AU" sz="6400" dirty="0" smtClean="0"/>
              <a:t>Prepares and manages projects that are funded by international funds and other sources;</a:t>
            </a:r>
            <a:endParaRPr lang="en-US" sz="6400" dirty="0" smtClean="0"/>
          </a:p>
          <a:p>
            <a:pPr lvl="0" algn="just"/>
            <a:r>
              <a:rPr lang="en-AU" sz="6400" dirty="0" smtClean="0"/>
              <a:t>Monitors implementation of projects </a:t>
            </a:r>
            <a:r>
              <a:rPr lang="en-AU" sz="6400" dirty="0" err="1" smtClean="0"/>
              <a:t>whaich</a:t>
            </a:r>
            <a:r>
              <a:rPr lang="en-AU" sz="6400" dirty="0" smtClean="0"/>
              <a:t> are of importance to the Municipality;</a:t>
            </a:r>
            <a:endParaRPr lang="en-US" sz="6400" dirty="0" smtClean="0"/>
          </a:p>
          <a:p>
            <a:pPr algn="just"/>
            <a:r>
              <a:rPr lang="en-AU" sz="6400" dirty="0" smtClean="0"/>
              <a:t>Prepares information and </a:t>
            </a:r>
            <a:r>
              <a:rPr lang="en-AU" sz="6400" dirty="0"/>
              <a:t>reports </a:t>
            </a:r>
            <a:r>
              <a:rPr lang="en-AU" sz="6400" dirty="0" smtClean="0"/>
              <a:t>on</a:t>
            </a:r>
            <a:r>
              <a:rPr lang="en-GB" sz="6400" dirty="0" smtClean="0"/>
              <a:t> project implementation;</a:t>
            </a:r>
            <a:endParaRPr lang="en-US" sz="6400" dirty="0"/>
          </a:p>
          <a:p>
            <a:pPr lvl="0" algn="just"/>
            <a:r>
              <a:rPr lang="en-AU" sz="6400" dirty="0" smtClean="0"/>
              <a:t>Establishes and maintains database of plans, programs and projects;</a:t>
            </a:r>
            <a:endParaRPr lang="en-US" sz="6400" dirty="0" smtClean="0"/>
          </a:p>
          <a:p>
            <a:pPr lvl="0" algn="just"/>
            <a:r>
              <a:rPr lang="en-AU" sz="6400" dirty="0" smtClean="0"/>
              <a:t>Initiates changes and amendments which hinder business initiative;</a:t>
            </a:r>
            <a:endParaRPr lang="en-US" sz="6400" dirty="0" smtClean="0"/>
          </a:p>
          <a:p>
            <a:pPr lvl="0" algn="just"/>
            <a:r>
              <a:rPr lang="en-GB" sz="6400" dirty="0" smtClean="0"/>
              <a:t>Monitors and analyses the implementation of the strategic plan of development, </a:t>
            </a:r>
            <a:r>
              <a:rPr lang="en-GB" sz="6400" dirty="0" err="1" smtClean="0"/>
              <a:t>mulzi</a:t>
            </a:r>
            <a:r>
              <a:rPr lang="en-GB" sz="6400" dirty="0" smtClean="0"/>
              <a:t> annual infrastructure development plan and other municipal development plans</a:t>
            </a:r>
            <a:r>
              <a:rPr lang="sr-Latn-BA" sz="6400" dirty="0" smtClean="0"/>
              <a:t>;</a:t>
            </a:r>
            <a:endParaRPr lang="en-US" sz="6400" dirty="0" smtClean="0"/>
          </a:p>
          <a:p>
            <a:pPr lvl="0" algn="just"/>
            <a:r>
              <a:rPr lang="en-AU" sz="6400" dirty="0" smtClean="0"/>
              <a:t>Coordinates and participates in the work of project teams for the preparation of specific projects;</a:t>
            </a:r>
            <a:endParaRPr lang="en-US" sz="6400" dirty="0" smtClean="0"/>
          </a:p>
          <a:p>
            <a:pPr lvl="0" algn="just"/>
            <a:r>
              <a:rPr lang="en-AU" sz="6400" dirty="0" smtClean="0"/>
              <a:t>Suggests expert opinions to the Mayor on specific projects and issues of interest to the Municipality, as well as suggestions upon citizens’ initiatives related to solving current problems in the Municipality;  </a:t>
            </a:r>
            <a:endParaRPr lang="en-US" sz="6400" dirty="0" smtClean="0"/>
          </a:p>
          <a:p>
            <a:pPr>
              <a:buNone/>
            </a:pPr>
            <a:endParaRPr lang="en-US" dirty="0"/>
          </a:p>
        </p:txBody>
      </p:sp>
    </p:spTree>
    <p:extLst>
      <p:ext uri="{BB962C8B-B14F-4D97-AF65-F5344CB8AC3E}">
        <p14:creationId xmlns:p14="http://schemas.microsoft.com/office/powerpoint/2010/main" xmlns="" val="104756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a:t>JOB DESCRIPTION</a:t>
            </a:r>
            <a:r>
              <a:rPr lang="sr-Latn-RS" sz="3200" dirty="0"/>
              <a:t/>
            </a:r>
            <a:br>
              <a:rPr lang="sr-Latn-RS" sz="3200" dirty="0"/>
            </a:br>
            <a:r>
              <a:rPr lang="sr-Latn-RS" sz="3200" dirty="0"/>
              <a:t>(</a:t>
            </a:r>
            <a:r>
              <a:rPr lang="en-GB" sz="3200" dirty="0"/>
              <a:t>jobs related to local economic development</a:t>
            </a:r>
            <a:r>
              <a:rPr lang="sr-Latn-RS" sz="3200" dirty="0"/>
              <a:t>)</a:t>
            </a:r>
            <a:br>
              <a:rPr lang="sr-Latn-RS" sz="3200" dirty="0"/>
            </a:br>
            <a:r>
              <a:rPr lang="en-GB" sz="3200" b="1" dirty="0"/>
              <a:t>THE MAYOR OFFICE</a:t>
            </a:r>
            <a:r>
              <a:rPr lang="sr-Latn-RS" sz="3100" dirty="0" smtClean="0"/>
              <a:t/>
            </a:r>
            <a:br>
              <a:rPr lang="sr-Latn-RS" sz="3100" dirty="0" smtClean="0"/>
            </a:br>
            <a:endParaRPr lang="en-US" sz="3100" dirty="0"/>
          </a:p>
        </p:txBody>
      </p:sp>
      <p:sp>
        <p:nvSpPr>
          <p:cNvPr id="3" name="Content Placeholder 2"/>
          <p:cNvSpPr>
            <a:spLocks noGrp="1"/>
          </p:cNvSpPr>
          <p:nvPr>
            <p:ph idx="1"/>
          </p:nvPr>
        </p:nvSpPr>
        <p:spPr>
          <a:xfrm>
            <a:off x="457200" y="1600200"/>
            <a:ext cx="8229600" cy="4953000"/>
          </a:xfrm>
        </p:spPr>
        <p:txBody>
          <a:bodyPr>
            <a:normAutofit fontScale="32500" lnSpcReduction="20000"/>
          </a:bodyPr>
          <a:lstStyle/>
          <a:p>
            <a:pPr lvl="0" algn="just"/>
            <a:r>
              <a:rPr lang="en-AU" sz="4900" dirty="0" smtClean="0"/>
              <a:t>Proposes completion of regulations and other acts which are adopted by Mayor in cooperation with competent authorities, and which are related to the scope of affairs of the manager of Municipality (chief administrator, secretariats, competent and special services)</a:t>
            </a:r>
            <a:endParaRPr lang="en-AU" sz="4900" dirty="0"/>
          </a:p>
          <a:p>
            <a:pPr lvl="0" algn="just"/>
            <a:r>
              <a:rPr lang="en-AU" sz="4900" dirty="0" smtClean="0"/>
              <a:t>Monitors the implementation of decisions, acts, conclusions, programs and agreements of the Mayor with the heads of local government bodies, companies established by the Assembly of </a:t>
            </a:r>
            <a:r>
              <a:rPr lang="en-AU" sz="4900" dirty="0" err="1" smtClean="0"/>
              <a:t>Žabljak</a:t>
            </a:r>
            <a:r>
              <a:rPr lang="en-AU" sz="4900" dirty="0" smtClean="0"/>
              <a:t>, with economic executives and business partners, which are related to the scope of affairs of the manager of Municipality;</a:t>
            </a:r>
            <a:endParaRPr lang="en-US" sz="4900" dirty="0" smtClean="0"/>
          </a:p>
          <a:p>
            <a:pPr lvl="0" algn="just"/>
            <a:r>
              <a:rPr lang="en-AU" sz="4900" dirty="0" smtClean="0"/>
              <a:t>Coordinates work in order to prepare annual report on the work of Mayor and local government bodies; </a:t>
            </a:r>
            <a:endParaRPr lang="en-US" sz="4900" dirty="0" smtClean="0"/>
          </a:p>
          <a:p>
            <a:pPr lvl="0" algn="just"/>
            <a:r>
              <a:rPr lang="en-AU" sz="4900" dirty="0" smtClean="0"/>
              <a:t>Receives citizens and directs them to the bodies and institutions competent for solving their problems;</a:t>
            </a:r>
            <a:endParaRPr lang="en-US" sz="4900" dirty="0" smtClean="0"/>
          </a:p>
          <a:p>
            <a:pPr lvl="0" algn="just"/>
            <a:r>
              <a:rPr lang="en-AU" sz="4900" dirty="0" smtClean="0"/>
              <a:t>Acts upon </a:t>
            </a:r>
            <a:r>
              <a:rPr lang="en-AU" sz="4900" dirty="0" err="1" smtClean="0"/>
              <a:t>remonstrances</a:t>
            </a:r>
            <a:r>
              <a:rPr lang="en-AU" sz="4900" dirty="0" smtClean="0"/>
              <a:t> and complaints from citizens;</a:t>
            </a:r>
            <a:endParaRPr lang="en-US" sz="4900" dirty="0" smtClean="0"/>
          </a:p>
          <a:p>
            <a:pPr lvl="0" algn="just"/>
            <a:r>
              <a:rPr lang="en-AU" sz="4900" dirty="0" smtClean="0"/>
              <a:t>Acts upon </a:t>
            </a:r>
            <a:r>
              <a:rPr lang="en-AU" sz="4900" dirty="0" err="1" smtClean="0"/>
              <a:t>remonstrances</a:t>
            </a:r>
            <a:r>
              <a:rPr lang="en-AU" sz="4900" dirty="0" smtClean="0"/>
              <a:t> submitted to the Mayor by state bodies, for the purpose of establishing facts;</a:t>
            </a:r>
            <a:endParaRPr lang="en-US" sz="4900" dirty="0" smtClean="0"/>
          </a:p>
          <a:p>
            <a:pPr lvl="0" algn="just"/>
            <a:r>
              <a:rPr lang="en-AU" sz="4900" dirty="0" smtClean="0"/>
              <a:t>Performs tasks related to cooperation with institutions </a:t>
            </a:r>
            <a:r>
              <a:rPr lang="en-AU" sz="4900" dirty="0" err="1" smtClean="0"/>
              <a:t>ind</a:t>
            </a:r>
            <a:r>
              <a:rPr lang="en-AU" sz="4900" dirty="0" smtClean="0"/>
              <a:t> municipalities in the country and abroad;</a:t>
            </a:r>
            <a:endParaRPr lang="en-US" sz="4900" dirty="0" smtClean="0"/>
          </a:p>
          <a:p>
            <a:pPr lvl="0" algn="just"/>
            <a:r>
              <a:rPr lang="en-GB" sz="4900" dirty="0"/>
              <a:t>In consultation with the </a:t>
            </a:r>
            <a:r>
              <a:rPr lang="en-GB" sz="4900" dirty="0" err="1"/>
              <a:t>Maxor</a:t>
            </a:r>
            <a:r>
              <a:rPr lang="en-GB" sz="4900" dirty="0"/>
              <a:t>, conducts communication with potential domestic and foreign investors</a:t>
            </a:r>
            <a:r>
              <a:rPr lang="en-AU" sz="4900" dirty="0" smtClean="0"/>
              <a:t>;</a:t>
            </a:r>
            <a:endParaRPr lang="en-US" sz="4900" dirty="0" smtClean="0"/>
          </a:p>
          <a:p>
            <a:pPr lvl="0" algn="just"/>
            <a:r>
              <a:rPr lang="en-AU" sz="4900" dirty="0" smtClean="0"/>
              <a:t>Maintains contacts with local business community, conducts business surveys in order to obtain information on the views of the business community and initiates business structure development and business support services;</a:t>
            </a:r>
            <a:endParaRPr lang="en-US" sz="4900" dirty="0" smtClean="0"/>
          </a:p>
          <a:p>
            <a:endParaRPr lang="en-US" dirty="0"/>
          </a:p>
        </p:txBody>
      </p:sp>
    </p:spTree>
    <p:extLst>
      <p:ext uri="{BB962C8B-B14F-4D97-AF65-F5344CB8AC3E}">
        <p14:creationId xmlns:p14="http://schemas.microsoft.com/office/powerpoint/2010/main" xmlns="" val="3655154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JOB DESCRIPTION</a:t>
            </a:r>
            <a:r>
              <a:rPr lang="sr-Latn-RS" sz="2800" dirty="0"/>
              <a:t/>
            </a:r>
            <a:br>
              <a:rPr lang="sr-Latn-RS" sz="2800" dirty="0"/>
            </a:br>
            <a:r>
              <a:rPr lang="sr-Latn-RS" sz="2800" dirty="0"/>
              <a:t>(</a:t>
            </a:r>
            <a:r>
              <a:rPr lang="en-GB" sz="2800" dirty="0"/>
              <a:t>jobs related to local economic development</a:t>
            </a:r>
            <a:r>
              <a:rPr lang="sr-Latn-RS" sz="2800" dirty="0"/>
              <a:t>)</a:t>
            </a:r>
            <a:br>
              <a:rPr lang="sr-Latn-RS" sz="2800" dirty="0"/>
            </a:br>
            <a:r>
              <a:rPr lang="en-GB" sz="2800" b="1" dirty="0"/>
              <a:t>THE MAYOR OFFICE</a:t>
            </a:r>
            <a:endParaRPr lang="en-US" sz="2800" dirty="0"/>
          </a:p>
        </p:txBody>
      </p:sp>
      <p:sp>
        <p:nvSpPr>
          <p:cNvPr id="3" name="Content Placeholder 2"/>
          <p:cNvSpPr>
            <a:spLocks noGrp="1"/>
          </p:cNvSpPr>
          <p:nvPr>
            <p:ph idx="1"/>
          </p:nvPr>
        </p:nvSpPr>
        <p:spPr>
          <a:xfrm>
            <a:off x="457200" y="1600200"/>
            <a:ext cx="8229600" cy="4800600"/>
          </a:xfrm>
        </p:spPr>
        <p:txBody>
          <a:bodyPr>
            <a:normAutofit fontScale="47500" lnSpcReduction="20000"/>
          </a:bodyPr>
          <a:lstStyle/>
          <a:p>
            <a:r>
              <a:rPr lang="en-GB" sz="5100" b="1" dirty="0" smtClean="0"/>
              <a:t>An independent advisor for local economic development</a:t>
            </a:r>
            <a:endParaRPr lang="sr-Latn-RS" sz="5100" b="1" dirty="0" smtClean="0"/>
          </a:p>
          <a:p>
            <a:endParaRPr lang="sr-Latn-RS" sz="3400" b="1" dirty="0" smtClean="0"/>
          </a:p>
          <a:p>
            <a:pPr lvl="0" algn="just"/>
            <a:r>
              <a:rPr lang="en-AU" sz="3400" dirty="0" smtClean="0"/>
              <a:t>Monitors </a:t>
            </a:r>
            <a:r>
              <a:rPr lang="en-AU" sz="3400" dirty="0" err="1" smtClean="0"/>
              <a:t>publivation</a:t>
            </a:r>
            <a:r>
              <a:rPr lang="en-AU" sz="3400" dirty="0" smtClean="0"/>
              <a:t> of calls for funds from international EU, IPA and other funds, as well as for funds from national programs;</a:t>
            </a:r>
            <a:endParaRPr lang="en-US" sz="3400" dirty="0" smtClean="0"/>
          </a:p>
          <a:p>
            <a:pPr lvl="0" algn="just"/>
            <a:r>
              <a:rPr lang="en-GB" sz="3400" dirty="0"/>
              <a:t>In cooperation with the manager, performs actions on preparation of project ideas and prepares project applications for the aforementioned calls</a:t>
            </a:r>
            <a:r>
              <a:rPr lang="en-GB" sz="3400" dirty="0" smtClean="0"/>
              <a:t>;</a:t>
            </a:r>
          </a:p>
          <a:p>
            <a:pPr lvl="0" algn="just"/>
            <a:r>
              <a:rPr lang="en-AU" sz="3400" dirty="0" smtClean="0"/>
              <a:t>Participates in the monitoring of the implementation of projects funded by the international funds and performs administrative activities related to implementation;</a:t>
            </a:r>
            <a:endParaRPr lang="en-US" sz="3400" dirty="0" smtClean="0"/>
          </a:p>
          <a:p>
            <a:pPr lvl="0" algn="just"/>
            <a:r>
              <a:rPr lang="en-AU" sz="3400" dirty="0" smtClean="0"/>
              <a:t>Takes care of the letters and other material related to projects; </a:t>
            </a:r>
            <a:endParaRPr lang="en-US" sz="3400" dirty="0" smtClean="0"/>
          </a:p>
          <a:p>
            <a:pPr lvl="0" algn="just"/>
            <a:r>
              <a:rPr lang="en-GB" sz="3400" dirty="0"/>
              <a:t>In cooperation with the manager, performs actions within the scope of cooperation with authorities and municipalities in the country and abroad, regarding the preparation and implementation of projects</a:t>
            </a:r>
            <a:r>
              <a:rPr lang="en-GB" sz="3400" dirty="0" smtClean="0"/>
              <a:t>;</a:t>
            </a:r>
          </a:p>
          <a:p>
            <a:pPr lvl="0" algn="just"/>
            <a:r>
              <a:rPr lang="en-GB" sz="3400" dirty="0" smtClean="0"/>
              <a:t>Participates </a:t>
            </a:r>
            <a:r>
              <a:rPr lang="en-GB" sz="3400" dirty="0"/>
              <a:t>in the preparation of the Report - review of applied and approved projects on an annual basis</a:t>
            </a:r>
            <a:r>
              <a:rPr lang="en-GB" sz="3400" dirty="0" smtClean="0"/>
              <a:t>;</a:t>
            </a:r>
          </a:p>
          <a:p>
            <a:pPr lvl="0" algn="just"/>
            <a:r>
              <a:rPr lang="en-AU" sz="3400" dirty="0" smtClean="0"/>
              <a:t>Performs tasks of Local economic development Officer, in accordance with the Manual for certification of municipalities with favourable business environment in South Eastern Europe, in which the Municipality od </a:t>
            </a:r>
            <a:r>
              <a:rPr lang="en-AU" sz="3400" dirty="0" err="1" smtClean="0"/>
              <a:t>Žabljak</a:t>
            </a:r>
            <a:r>
              <a:rPr lang="en-AU" sz="3400" dirty="0" smtClean="0"/>
              <a:t> has been included;</a:t>
            </a:r>
            <a:endParaRPr lang="en-US" sz="3400" dirty="0" smtClean="0"/>
          </a:p>
          <a:p>
            <a:pPr lvl="0" algn="just"/>
            <a:r>
              <a:rPr lang="en-AU" sz="3400" dirty="0" smtClean="0"/>
              <a:t>Participates in strategic economic planning process;</a:t>
            </a:r>
            <a:endParaRPr lang="en-US" sz="3400" dirty="0" smtClean="0"/>
          </a:p>
          <a:p>
            <a:pPr lvl="0" algn="just"/>
            <a:r>
              <a:rPr lang="en-AU" sz="3400" dirty="0" smtClean="0"/>
              <a:t>Maintains contacts and supports local business sector, in accordance with expressed and recognised needs</a:t>
            </a:r>
            <a:r>
              <a:rPr lang="sr-Latn-BA" sz="3400" dirty="0" smtClean="0"/>
              <a:t>;</a:t>
            </a:r>
            <a:endParaRPr lang="en-US" sz="3400" dirty="0" smtClean="0"/>
          </a:p>
          <a:p>
            <a:endParaRPr lang="en-US" dirty="0"/>
          </a:p>
        </p:txBody>
      </p:sp>
    </p:spTree>
    <p:extLst>
      <p:ext uri="{BB962C8B-B14F-4D97-AF65-F5344CB8AC3E}">
        <p14:creationId xmlns:p14="http://schemas.microsoft.com/office/powerpoint/2010/main" xmlns="" val="78199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sz="3100" dirty="0" smtClean="0"/>
              <a:t/>
            </a:r>
            <a:br>
              <a:rPr lang="sr-Latn-RS" sz="3100" dirty="0" smtClean="0"/>
            </a:br>
            <a:r>
              <a:rPr lang="en-GB" sz="3200" dirty="0"/>
              <a:t>JOB DESCRIPTION</a:t>
            </a:r>
            <a:r>
              <a:rPr lang="sr-Latn-RS" sz="3200" dirty="0"/>
              <a:t/>
            </a:r>
            <a:br>
              <a:rPr lang="sr-Latn-RS" sz="3200" dirty="0"/>
            </a:br>
            <a:r>
              <a:rPr lang="sr-Latn-RS" sz="3200" dirty="0"/>
              <a:t>(</a:t>
            </a:r>
            <a:r>
              <a:rPr lang="en-GB" sz="3200" dirty="0"/>
              <a:t>jobs related to local economic development</a:t>
            </a:r>
            <a:r>
              <a:rPr lang="sr-Latn-RS" sz="3200" dirty="0"/>
              <a:t>)</a:t>
            </a:r>
            <a:br>
              <a:rPr lang="sr-Latn-RS" sz="3200" dirty="0"/>
            </a:br>
            <a:r>
              <a:rPr lang="en-GB" sz="3200" b="1" dirty="0"/>
              <a:t>THE MAYOR OFFICE</a:t>
            </a:r>
            <a:r>
              <a:rPr lang="sr-Latn-RS" sz="3100" b="1" dirty="0" smtClean="0"/>
              <a:t/>
            </a:r>
            <a:br>
              <a:rPr lang="sr-Latn-RS" sz="3100" b="1" dirty="0" smtClean="0"/>
            </a:br>
            <a:endParaRPr lang="en-US" sz="3100" dirty="0"/>
          </a:p>
        </p:txBody>
      </p:sp>
      <p:sp>
        <p:nvSpPr>
          <p:cNvPr id="3" name="Content Placeholder 2"/>
          <p:cNvSpPr>
            <a:spLocks noGrp="1"/>
          </p:cNvSpPr>
          <p:nvPr>
            <p:ph idx="1"/>
          </p:nvPr>
        </p:nvSpPr>
        <p:spPr>
          <a:xfrm>
            <a:off x="457200" y="1600200"/>
            <a:ext cx="8229600" cy="5029200"/>
          </a:xfrm>
        </p:spPr>
        <p:txBody>
          <a:bodyPr>
            <a:normAutofit fontScale="32500" lnSpcReduction="20000"/>
          </a:bodyPr>
          <a:lstStyle/>
          <a:p>
            <a:pPr lvl="0" algn="just"/>
            <a:r>
              <a:rPr lang="en-GB" sz="4900" dirty="0" smtClean="0"/>
              <a:t>Participates in the survey of economy in order to obtain information about views of business community</a:t>
            </a:r>
            <a:r>
              <a:rPr lang="sr-Latn-BA" sz="4900" dirty="0" smtClean="0"/>
              <a:t>;</a:t>
            </a:r>
            <a:endParaRPr lang="en-US" sz="4900" dirty="0" smtClean="0"/>
          </a:p>
          <a:p>
            <a:pPr lvl="0" algn="just"/>
            <a:r>
              <a:rPr lang="en-AU" sz="4900" dirty="0" smtClean="0"/>
              <a:t>Analyses data on local economic development and updates economic profile of the community</a:t>
            </a:r>
            <a:r>
              <a:rPr lang="sr-Latn-BA" sz="4900" dirty="0" smtClean="0"/>
              <a:t>;</a:t>
            </a:r>
            <a:endParaRPr lang="en-US" sz="4900" dirty="0" smtClean="0"/>
          </a:p>
          <a:p>
            <a:pPr lvl="0" algn="just"/>
            <a:r>
              <a:rPr lang="en-GB" sz="4900" dirty="0" smtClean="0"/>
              <a:t>Updates databases</a:t>
            </a:r>
            <a:r>
              <a:rPr lang="sr-Latn-BA" sz="4900" dirty="0" smtClean="0"/>
              <a:t>: greenfield </a:t>
            </a:r>
            <a:r>
              <a:rPr lang="en-GB" sz="4900" dirty="0" smtClean="0"/>
              <a:t>locations</a:t>
            </a:r>
            <a:r>
              <a:rPr lang="sr-Latn-BA" sz="4900" dirty="0" smtClean="0"/>
              <a:t>, brownfield lo</a:t>
            </a:r>
            <a:r>
              <a:rPr lang="en-GB" sz="4900" dirty="0" err="1" smtClean="0"/>
              <a:t>cations</a:t>
            </a:r>
            <a:r>
              <a:rPr lang="sr-Latn-BA" sz="4900" dirty="0" smtClean="0"/>
              <a:t>, infrastr</a:t>
            </a:r>
            <a:r>
              <a:rPr lang="en-GB" sz="4900" dirty="0" err="1" smtClean="0"/>
              <a:t>ucture</a:t>
            </a:r>
            <a:r>
              <a:rPr lang="en-GB" sz="4900" dirty="0" smtClean="0"/>
              <a:t> in business zones</a:t>
            </a:r>
            <a:r>
              <a:rPr lang="sr-Latn-BA" sz="4900" dirty="0" smtClean="0"/>
              <a:t>,</a:t>
            </a:r>
            <a:r>
              <a:rPr lang="en-GB" sz="4900" dirty="0" smtClean="0"/>
              <a:t> </a:t>
            </a:r>
            <a:r>
              <a:rPr lang="sr-Latn-BA" sz="4900" dirty="0" smtClean="0"/>
              <a:t>industri</a:t>
            </a:r>
            <a:r>
              <a:rPr lang="en-GB" sz="4900" dirty="0" smtClean="0"/>
              <a:t>al</a:t>
            </a:r>
            <a:r>
              <a:rPr lang="sr-Latn-BA" sz="4900" dirty="0" smtClean="0"/>
              <a:t> lo</a:t>
            </a:r>
            <a:r>
              <a:rPr lang="en-GB" sz="4900" dirty="0" err="1" smtClean="0"/>
              <a:t>cations</a:t>
            </a:r>
            <a:r>
              <a:rPr lang="en-GB" sz="4900" dirty="0" smtClean="0"/>
              <a:t> databases</a:t>
            </a:r>
            <a:r>
              <a:rPr lang="sr-Latn-BA" sz="4900" dirty="0" smtClean="0"/>
              <a:t> </a:t>
            </a:r>
            <a:r>
              <a:rPr lang="en-GB" sz="4900" dirty="0" smtClean="0"/>
              <a:t>and other investment potential databases</a:t>
            </a:r>
            <a:r>
              <a:rPr lang="sr-Latn-BA" sz="4900" dirty="0" smtClean="0"/>
              <a:t>;</a:t>
            </a:r>
            <a:endParaRPr lang="en-US" sz="4900" dirty="0" smtClean="0"/>
          </a:p>
          <a:p>
            <a:pPr lvl="0" algn="just"/>
            <a:r>
              <a:rPr lang="en-GB" sz="4900" dirty="0"/>
              <a:t>Takes care that the site is maintained in terms of business conditions, support and information of the economy and investment potential in the local economy</a:t>
            </a:r>
            <a:r>
              <a:rPr lang="en-GB" sz="4900" dirty="0" smtClean="0"/>
              <a:t>;</a:t>
            </a:r>
          </a:p>
          <a:p>
            <a:pPr lvl="0" algn="just"/>
            <a:r>
              <a:rPr lang="en-GB" sz="4900" dirty="0"/>
              <a:t>Takes care of the availability and distribution of promotional material that describes investment opportunities in the economy</a:t>
            </a:r>
            <a:r>
              <a:rPr lang="sr-Latn-BA" sz="4900" dirty="0" smtClean="0"/>
              <a:t>;</a:t>
            </a:r>
            <a:endParaRPr lang="en-US" sz="4900" dirty="0" smtClean="0"/>
          </a:p>
          <a:p>
            <a:pPr lvl="0" algn="just"/>
            <a:r>
              <a:rPr lang="en-GB" sz="4900" dirty="0"/>
              <a:t>Provides information on the procedure and overall costs of establishing and operation of  business entities</a:t>
            </a:r>
            <a:r>
              <a:rPr lang="sr-Latn-BA" sz="4900" dirty="0" smtClean="0"/>
              <a:t>;</a:t>
            </a:r>
            <a:endParaRPr lang="en-US" sz="4900" dirty="0" smtClean="0"/>
          </a:p>
          <a:p>
            <a:pPr lvl="0" algn="just"/>
            <a:r>
              <a:rPr lang="en-GB" sz="4900" dirty="0"/>
              <a:t>Conducts labour force needs analysis, collects data on existing education profiles and information for labour force training programs</a:t>
            </a:r>
            <a:r>
              <a:rPr lang="sr-Latn-BA" sz="4900" dirty="0" smtClean="0"/>
              <a:t>;</a:t>
            </a:r>
            <a:endParaRPr lang="en-US" sz="4900" dirty="0" smtClean="0"/>
          </a:p>
          <a:p>
            <a:pPr lvl="0" algn="just"/>
            <a:r>
              <a:rPr lang="en-GB" sz="4900" dirty="0"/>
              <a:t>In cooperation with the manager, conducts other activities in order to improve the business environment and business conditions</a:t>
            </a:r>
            <a:r>
              <a:rPr lang="sr-Latn-BA" sz="4900" dirty="0" smtClean="0"/>
              <a:t>;</a:t>
            </a:r>
            <a:endParaRPr lang="en-US" sz="4900" dirty="0" smtClean="0"/>
          </a:p>
          <a:p>
            <a:pPr lvl="0" algn="just"/>
            <a:r>
              <a:rPr lang="en-AU" sz="4900" dirty="0" smtClean="0"/>
              <a:t>Participates in the organization of protocols for ceremonial events, commemoration of significant historic dates and events, as well as in preparatory activities for the organization of public events, forums, discussions, </a:t>
            </a:r>
            <a:r>
              <a:rPr lang="en-AU" sz="4900" dirty="0" err="1" smtClean="0"/>
              <a:t>etcUčestvuje</a:t>
            </a:r>
            <a:r>
              <a:rPr lang="en-AU" sz="4900" dirty="0" smtClean="0"/>
              <a:t> u </a:t>
            </a:r>
            <a:r>
              <a:rPr lang="en-AU" sz="4900" dirty="0" err="1" smtClean="0"/>
              <a:t>organizovanju</a:t>
            </a:r>
            <a:r>
              <a:rPr lang="en-AU" sz="4900" dirty="0" smtClean="0"/>
              <a:t> </a:t>
            </a:r>
            <a:r>
              <a:rPr lang="en-AU" sz="4900" dirty="0" err="1" smtClean="0"/>
              <a:t>protokola</a:t>
            </a:r>
            <a:r>
              <a:rPr lang="en-AU" sz="4900" dirty="0" smtClean="0"/>
              <a:t> </a:t>
            </a:r>
            <a:r>
              <a:rPr lang="en-AU" sz="4900" dirty="0" err="1" smtClean="0"/>
              <a:t>povodom</a:t>
            </a:r>
            <a:r>
              <a:rPr lang="en-AU" sz="4900" dirty="0" smtClean="0"/>
              <a:t> </a:t>
            </a:r>
            <a:r>
              <a:rPr lang="en-AU" sz="4900" dirty="0" err="1" smtClean="0"/>
              <a:t>svečanih</a:t>
            </a:r>
            <a:r>
              <a:rPr lang="en-AU" sz="4900" dirty="0" smtClean="0"/>
              <a:t> </a:t>
            </a:r>
            <a:r>
              <a:rPr lang="en-AU" sz="4900" dirty="0" err="1" smtClean="0"/>
              <a:t>manifestacija</a:t>
            </a:r>
            <a:r>
              <a:rPr lang="en-AU" sz="4900" dirty="0" smtClean="0"/>
              <a:t>, </a:t>
            </a:r>
            <a:r>
              <a:rPr lang="en-AU" sz="4900" dirty="0" err="1" smtClean="0"/>
              <a:t>obilježavanja</a:t>
            </a:r>
            <a:r>
              <a:rPr lang="en-AU" sz="4900" dirty="0" smtClean="0"/>
              <a:t> </a:t>
            </a:r>
            <a:r>
              <a:rPr lang="en-AU" sz="4900" dirty="0" err="1" smtClean="0"/>
              <a:t>značajnih</a:t>
            </a:r>
            <a:r>
              <a:rPr lang="en-AU" sz="4900" dirty="0" smtClean="0"/>
              <a:t> </a:t>
            </a:r>
            <a:r>
              <a:rPr lang="en-AU" sz="4900" dirty="0" err="1" smtClean="0"/>
              <a:t>istorijskih</a:t>
            </a:r>
            <a:r>
              <a:rPr lang="en-AU" sz="4900" dirty="0" smtClean="0"/>
              <a:t> </a:t>
            </a:r>
            <a:r>
              <a:rPr lang="en-AU" sz="4900" dirty="0" err="1" smtClean="0"/>
              <a:t>datuma</a:t>
            </a:r>
            <a:r>
              <a:rPr lang="en-AU" sz="4900" dirty="0" smtClean="0"/>
              <a:t> </a:t>
            </a:r>
            <a:r>
              <a:rPr lang="en-AU" sz="4900" dirty="0" err="1" smtClean="0"/>
              <a:t>i</a:t>
            </a:r>
            <a:r>
              <a:rPr lang="en-AU" sz="4900" dirty="0" smtClean="0"/>
              <a:t> </a:t>
            </a:r>
            <a:r>
              <a:rPr lang="en-AU" sz="4900" dirty="0" err="1" smtClean="0"/>
              <a:t>događaja</a:t>
            </a:r>
            <a:r>
              <a:rPr lang="en-AU" sz="4900" dirty="0" smtClean="0"/>
              <a:t>, </a:t>
            </a:r>
            <a:r>
              <a:rPr lang="en-AU" sz="4900" dirty="0" err="1" smtClean="0"/>
              <a:t>kao</a:t>
            </a:r>
            <a:r>
              <a:rPr lang="en-AU" sz="4900" dirty="0" smtClean="0"/>
              <a:t> </a:t>
            </a:r>
            <a:r>
              <a:rPr lang="en-AU" sz="4900" dirty="0" err="1" smtClean="0"/>
              <a:t>i</a:t>
            </a:r>
            <a:r>
              <a:rPr lang="en-AU" sz="4900" dirty="0" smtClean="0"/>
              <a:t> </a:t>
            </a:r>
            <a:r>
              <a:rPr lang="en-AU" sz="4900" dirty="0" err="1" smtClean="0"/>
              <a:t>pripremnim</a:t>
            </a:r>
            <a:r>
              <a:rPr lang="en-AU" sz="4900" dirty="0" smtClean="0"/>
              <a:t> </a:t>
            </a:r>
            <a:r>
              <a:rPr lang="en-AU" sz="4900" dirty="0" err="1" smtClean="0"/>
              <a:t>aktivnostima</a:t>
            </a:r>
            <a:r>
              <a:rPr lang="en-AU" sz="4900" dirty="0" smtClean="0"/>
              <a:t> </a:t>
            </a:r>
            <a:r>
              <a:rPr lang="en-AU" sz="4900" dirty="0" err="1" smtClean="0"/>
              <a:t>za</a:t>
            </a:r>
            <a:r>
              <a:rPr lang="en-AU" sz="4900" dirty="0" smtClean="0"/>
              <a:t> </a:t>
            </a:r>
            <a:r>
              <a:rPr lang="en-AU" sz="4900" dirty="0" err="1" smtClean="0"/>
              <a:t>organizaciju</a:t>
            </a:r>
            <a:r>
              <a:rPr lang="en-AU" sz="4900" dirty="0" smtClean="0"/>
              <a:t> </a:t>
            </a:r>
            <a:r>
              <a:rPr lang="en-AU" sz="4900" dirty="0" err="1" smtClean="0"/>
              <a:t>javnih</a:t>
            </a:r>
            <a:r>
              <a:rPr lang="en-AU" sz="4900" dirty="0" smtClean="0"/>
              <a:t> </a:t>
            </a:r>
            <a:r>
              <a:rPr lang="en-AU" sz="4900" dirty="0" err="1" smtClean="0"/>
              <a:t>događaja</a:t>
            </a:r>
            <a:r>
              <a:rPr lang="en-AU" sz="4900" dirty="0" smtClean="0"/>
              <a:t>, </a:t>
            </a:r>
            <a:r>
              <a:rPr lang="en-AU" sz="4900" dirty="0" err="1" smtClean="0"/>
              <a:t>tribina</a:t>
            </a:r>
            <a:r>
              <a:rPr lang="en-AU" sz="4900" dirty="0" smtClean="0"/>
              <a:t>, </a:t>
            </a:r>
            <a:r>
              <a:rPr lang="en-AU" sz="4900" dirty="0" err="1" smtClean="0"/>
              <a:t>rasprava</a:t>
            </a:r>
            <a:r>
              <a:rPr lang="en-AU" sz="4900" dirty="0" smtClean="0"/>
              <a:t>, </a:t>
            </a:r>
            <a:r>
              <a:rPr lang="en-AU" sz="4900" dirty="0" err="1" smtClean="0"/>
              <a:t>itd</a:t>
            </a:r>
            <a:r>
              <a:rPr lang="en-AU" sz="4900" dirty="0" smtClean="0"/>
              <a:t>.;</a:t>
            </a:r>
            <a:endParaRPr lang="en-US" sz="4900" dirty="0" smtClean="0"/>
          </a:p>
          <a:p>
            <a:pPr lvl="0" algn="just"/>
            <a:r>
              <a:rPr lang="en-AU" sz="4900" dirty="0" smtClean="0"/>
              <a:t>Performs translation tasks for the needs of the Office and for other local self-government bodies;</a:t>
            </a:r>
            <a:endParaRPr lang="en-US" sz="4900" dirty="0" smtClean="0"/>
          </a:p>
          <a:p>
            <a:endParaRPr lang="en-US" dirty="0"/>
          </a:p>
        </p:txBody>
      </p:sp>
    </p:spTree>
    <p:extLst>
      <p:ext uri="{BB962C8B-B14F-4D97-AF65-F5344CB8AC3E}">
        <p14:creationId xmlns:p14="http://schemas.microsoft.com/office/powerpoint/2010/main" xmlns="" val="2846007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sz="3100" dirty="0" smtClean="0"/>
              <a:t/>
            </a:r>
            <a:br>
              <a:rPr lang="sr-Latn-RS" sz="3100" dirty="0" smtClean="0"/>
            </a:br>
            <a:r>
              <a:rPr lang="en-GB" sz="2800" dirty="0"/>
              <a:t>JOB DESCRIPTION</a:t>
            </a:r>
            <a:r>
              <a:rPr lang="sr-Latn-RS" sz="2800" dirty="0"/>
              <a:t/>
            </a:r>
            <a:br>
              <a:rPr lang="sr-Latn-RS" sz="2800" dirty="0"/>
            </a:br>
            <a:r>
              <a:rPr lang="sr-Latn-RS" sz="2800" dirty="0"/>
              <a:t>(</a:t>
            </a:r>
            <a:r>
              <a:rPr lang="en-GB" sz="2800" dirty="0"/>
              <a:t>jobs related to local economic development</a:t>
            </a:r>
            <a:r>
              <a:rPr lang="sr-Latn-RS" sz="2800" dirty="0"/>
              <a:t>)</a:t>
            </a:r>
            <a:r>
              <a:rPr lang="sr-Latn-RS" sz="3100" dirty="0" smtClean="0"/>
              <a:t/>
            </a:r>
            <a:br>
              <a:rPr lang="sr-Latn-RS" sz="3100" dirty="0" smtClean="0"/>
            </a:br>
            <a:r>
              <a:rPr lang="sr-Latn-RS" sz="3100" b="1" cap="all" dirty="0" smtClean="0"/>
              <a:t>Se</a:t>
            </a:r>
            <a:r>
              <a:rPr lang="en-GB" sz="3100" b="1" cap="all" dirty="0" smtClean="0"/>
              <a:t>C</a:t>
            </a:r>
            <a:r>
              <a:rPr lang="sr-Latn-RS" sz="3100" b="1" cap="all" dirty="0" smtClean="0"/>
              <a:t>retarijat </a:t>
            </a:r>
            <a:r>
              <a:rPr lang="en-GB" sz="3100" b="1" cap="all" dirty="0" smtClean="0"/>
              <a:t>FOR</a:t>
            </a:r>
            <a:r>
              <a:rPr lang="sr-Latn-RS" sz="3100" b="1" cap="all" dirty="0" smtClean="0"/>
              <a:t> finan</a:t>
            </a:r>
            <a:r>
              <a:rPr lang="en-GB" sz="3100" b="1" cap="all" dirty="0" smtClean="0"/>
              <a:t>CE</a:t>
            </a:r>
            <a:r>
              <a:rPr lang="sr-Latn-RS" sz="3100" b="1" cap="all" dirty="0" smtClean="0"/>
              <a:t> </a:t>
            </a:r>
            <a:r>
              <a:rPr lang="en-GB" sz="3100" b="1" cap="all" dirty="0" smtClean="0"/>
              <a:t>AND</a:t>
            </a:r>
            <a:r>
              <a:rPr lang="sr-Latn-RS" sz="3100" b="1" cap="all" dirty="0" smtClean="0"/>
              <a:t> e</a:t>
            </a:r>
            <a:r>
              <a:rPr lang="en-GB" sz="3100" b="1" cap="all" dirty="0"/>
              <a:t>C</a:t>
            </a:r>
            <a:r>
              <a:rPr lang="sr-Latn-RS" sz="3100" b="1" cap="all" dirty="0" smtClean="0"/>
              <a:t>onom</a:t>
            </a:r>
            <a:r>
              <a:rPr lang="en-GB" sz="3100" b="1" cap="all" dirty="0" smtClean="0"/>
              <a:t>IC DEVELOPMENT</a:t>
            </a:r>
            <a:r>
              <a:rPr lang="sr-Latn-RS" sz="2800" b="1" dirty="0" smtClean="0"/>
              <a:t/>
            </a:r>
            <a:br>
              <a:rPr lang="sr-Latn-RS" sz="2800" b="1" dirty="0" smtClean="0"/>
            </a:br>
            <a:endParaRPr lang="en-US" sz="3100" dirty="0"/>
          </a:p>
        </p:txBody>
      </p:sp>
      <p:sp>
        <p:nvSpPr>
          <p:cNvPr id="3" name="Content Placeholder 2"/>
          <p:cNvSpPr>
            <a:spLocks noGrp="1"/>
          </p:cNvSpPr>
          <p:nvPr>
            <p:ph idx="1"/>
          </p:nvPr>
        </p:nvSpPr>
        <p:spPr/>
        <p:txBody>
          <a:bodyPr>
            <a:normAutofit fontScale="70000" lnSpcReduction="20000"/>
          </a:bodyPr>
          <a:lstStyle/>
          <a:p>
            <a:pPr algn="just"/>
            <a:r>
              <a:rPr lang="en-GB" sz="3800" b="1" dirty="0" smtClean="0"/>
              <a:t>An independent advisor I for legal affairs</a:t>
            </a:r>
            <a:endParaRPr lang="sr-Latn-RS" sz="3800" b="1" dirty="0" smtClean="0"/>
          </a:p>
          <a:p>
            <a:pPr algn="just">
              <a:buNone/>
            </a:pPr>
            <a:endParaRPr lang="sr-Latn-RS" sz="3800" b="1" dirty="0" smtClean="0"/>
          </a:p>
          <a:p>
            <a:pPr algn="just"/>
            <a:r>
              <a:rPr lang="en-GB" sz="2600" dirty="0">
                <a:latin typeface="Calibri" pitchFamily="34" charset="0"/>
                <a:cs typeface="Calibri" pitchFamily="34" charset="0"/>
              </a:rPr>
              <a:t>performs tasks related to companies and entrepreneurs</a:t>
            </a:r>
            <a:r>
              <a:rPr lang="en-GB" sz="2600" dirty="0" smtClean="0">
                <a:latin typeface="Calibri" pitchFamily="34" charset="0"/>
                <a:cs typeface="Calibri" pitchFamily="34" charset="0"/>
              </a:rPr>
              <a:t>;</a:t>
            </a:r>
          </a:p>
          <a:p>
            <a:pPr algn="just"/>
            <a:r>
              <a:rPr lang="en-GB" sz="2600" dirty="0" smtClean="0">
                <a:latin typeface="Calibri" pitchFamily="34" charset="0"/>
                <a:cs typeface="Calibri" pitchFamily="34" charset="0"/>
              </a:rPr>
              <a:t>maintains </a:t>
            </a:r>
            <a:r>
              <a:rPr lang="en-GB" sz="2600" dirty="0">
                <a:latin typeface="Calibri" pitchFamily="34" charset="0"/>
                <a:cs typeface="Calibri" pitchFamily="34" charset="0"/>
              </a:rPr>
              <a:t>a register of companies and entrepreneurs</a:t>
            </a:r>
            <a:r>
              <a:rPr lang="en-GB" sz="2600" dirty="0" smtClean="0">
                <a:latin typeface="Calibri" pitchFamily="34" charset="0"/>
                <a:cs typeface="Calibri" pitchFamily="34" charset="0"/>
              </a:rPr>
              <a:t>;</a:t>
            </a:r>
          </a:p>
          <a:p>
            <a:pPr algn="just"/>
            <a:r>
              <a:rPr lang="en-GB" sz="2600" dirty="0" smtClean="0">
                <a:latin typeface="Calibri" pitchFamily="34" charset="0"/>
                <a:cs typeface="Calibri" pitchFamily="34" charset="0"/>
              </a:rPr>
              <a:t>regulates </a:t>
            </a:r>
            <a:r>
              <a:rPr lang="en-GB" sz="2600" dirty="0">
                <a:latin typeface="Calibri" pitchFamily="34" charset="0"/>
                <a:cs typeface="Calibri" pitchFamily="34" charset="0"/>
              </a:rPr>
              <a:t>the </a:t>
            </a:r>
            <a:r>
              <a:rPr lang="en-GB" sz="2600" dirty="0" err="1">
                <a:latin typeface="Calibri" pitchFamily="34" charset="0"/>
                <a:cs typeface="Calibri" pitchFamily="34" charset="0"/>
              </a:rPr>
              <a:t>fulfillment</a:t>
            </a:r>
            <a:r>
              <a:rPr lang="en-GB" sz="2600" dirty="0">
                <a:latin typeface="Calibri" pitchFamily="34" charset="0"/>
                <a:cs typeface="Calibri" pitchFamily="34" charset="0"/>
              </a:rPr>
              <a:t> of technical and other conditions of business premises for catering</a:t>
            </a:r>
            <a:r>
              <a:rPr lang="en-GB" sz="2600" dirty="0" smtClean="0">
                <a:latin typeface="Calibri" pitchFamily="34" charset="0"/>
                <a:cs typeface="Calibri" pitchFamily="34" charset="0"/>
              </a:rPr>
              <a:t>;</a:t>
            </a:r>
          </a:p>
          <a:p>
            <a:pPr algn="just"/>
            <a:r>
              <a:rPr lang="en-GB" sz="2600" dirty="0" smtClean="0">
                <a:latin typeface="Calibri" pitchFamily="34" charset="0"/>
                <a:cs typeface="Calibri" pitchFamily="34" charset="0"/>
              </a:rPr>
              <a:t>prepares </a:t>
            </a:r>
            <a:r>
              <a:rPr lang="en-GB" sz="2600" dirty="0">
                <a:latin typeface="Calibri" pitchFamily="34" charset="0"/>
                <a:cs typeface="Calibri" pitchFamily="34" charset="0"/>
              </a:rPr>
              <a:t>decisions on termination of catering activity</a:t>
            </a:r>
            <a:r>
              <a:rPr lang="en-GB" sz="2600" dirty="0" smtClean="0">
                <a:latin typeface="Calibri" pitchFamily="34" charset="0"/>
                <a:cs typeface="Calibri" pitchFamily="34" charset="0"/>
              </a:rPr>
              <a:t>;</a:t>
            </a:r>
          </a:p>
          <a:p>
            <a:pPr algn="just"/>
            <a:r>
              <a:rPr lang="en-GB" sz="2600" dirty="0" smtClean="0">
                <a:latin typeface="Calibri" pitchFamily="34" charset="0"/>
                <a:cs typeface="Calibri" pitchFamily="34" charset="0"/>
              </a:rPr>
              <a:t>performs </a:t>
            </a:r>
            <a:r>
              <a:rPr lang="en-GB" sz="2600" dirty="0">
                <a:latin typeface="Calibri" pitchFamily="34" charset="0"/>
                <a:cs typeface="Calibri" pitchFamily="34" charset="0"/>
              </a:rPr>
              <a:t>other tasks related to the activities of entrepreneurs and companies related to the trade of goods, provision of services, crafts and other</a:t>
            </a:r>
            <a:r>
              <a:rPr lang="en-GB" sz="2600" dirty="0" smtClean="0">
                <a:latin typeface="Calibri" pitchFamily="34" charset="0"/>
                <a:cs typeface="Calibri" pitchFamily="34" charset="0"/>
              </a:rPr>
              <a:t>;</a:t>
            </a:r>
          </a:p>
          <a:p>
            <a:pPr algn="just"/>
            <a:r>
              <a:rPr lang="en-GB" sz="2600" dirty="0" smtClean="0">
                <a:latin typeface="Calibri" pitchFamily="34" charset="0"/>
                <a:cs typeface="Calibri" pitchFamily="34" charset="0"/>
              </a:rPr>
              <a:t>determines </a:t>
            </a:r>
            <a:r>
              <a:rPr lang="en-GB" sz="2600" dirty="0">
                <a:latin typeface="Calibri" pitchFamily="34" charset="0"/>
                <a:cs typeface="Calibri" pitchFamily="34" charset="0"/>
              </a:rPr>
              <a:t>the </a:t>
            </a:r>
            <a:r>
              <a:rPr lang="en-GB" sz="2600" dirty="0" err="1">
                <a:latin typeface="Calibri" pitchFamily="34" charset="0"/>
                <a:cs typeface="Calibri" pitchFamily="34" charset="0"/>
              </a:rPr>
              <a:t>fulfillment</a:t>
            </a:r>
            <a:r>
              <a:rPr lang="en-GB" sz="2600" dirty="0">
                <a:latin typeface="Calibri" pitchFamily="34" charset="0"/>
                <a:cs typeface="Calibri" pitchFamily="34" charset="0"/>
              </a:rPr>
              <a:t> of conditions for public transport of passengers and freight, for car taxi and other forms of special transport</a:t>
            </a:r>
            <a:r>
              <a:rPr lang="en-GB" sz="2600" dirty="0" smtClean="0">
                <a:latin typeface="Calibri" pitchFamily="34" charset="0"/>
                <a:cs typeface="Calibri" pitchFamily="34" charset="0"/>
              </a:rPr>
              <a:t>;</a:t>
            </a:r>
          </a:p>
          <a:p>
            <a:pPr algn="just"/>
            <a:r>
              <a:rPr lang="en-GB" sz="2600" dirty="0" smtClean="0">
                <a:latin typeface="Calibri" pitchFamily="34" charset="0"/>
                <a:cs typeface="Calibri" pitchFamily="34" charset="0"/>
              </a:rPr>
              <a:t>monitors </a:t>
            </a:r>
            <a:r>
              <a:rPr lang="en-GB" sz="2600" dirty="0">
                <a:latin typeface="Calibri" pitchFamily="34" charset="0"/>
                <a:cs typeface="Calibri" pitchFamily="34" charset="0"/>
              </a:rPr>
              <a:t>the business operations of business entities and proposes measures for improvement and development</a:t>
            </a:r>
            <a:r>
              <a:rPr lang="en-GB" sz="2600" dirty="0" smtClean="0">
                <a:latin typeface="Calibri" pitchFamily="34" charset="0"/>
                <a:cs typeface="Calibri" pitchFamily="34" charset="0"/>
              </a:rPr>
              <a:t>;</a:t>
            </a:r>
          </a:p>
          <a:p>
            <a:pPr algn="just"/>
            <a:r>
              <a:rPr lang="en-GB" sz="2600" dirty="0" smtClean="0">
                <a:latin typeface="Calibri" pitchFamily="34" charset="0"/>
                <a:cs typeface="Calibri" pitchFamily="34" charset="0"/>
              </a:rPr>
              <a:t>monitors </a:t>
            </a:r>
            <a:r>
              <a:rPr lang="en-GB" sz="2600" dirty="0">
                <a:latin typeface="Calibri" pitchFamily="34" charset="0"/>
                <a:cs typeface="Calibri" pitchFamily="34" charset="0"/>
              </a:rPr>
              <a:t>the development of small and medium-sized enterprises, cooperates with associations in this field and takes care of improving that cooperation</a:t>
            </a:r>
            <a:r>
              <a:rPr lang="en-GB" sz="2600" dirty="0" smtClean="0">
                <a:latin typeface="Calibri" pitchFamily="34" charset="0"/>
                <a:cs typeface="Calibri" pitchFamily="34" charset="0"/>
              </a:rPr>
              <a:t>;</a:t>
            </a:r>
          </a:p>
          <a:p>
            <a:pPr algn="just"/>
            <a:r>
              <a:rPr lang="en-GB" sz="2600" dirty="0" smtClean="0">
                <a:latin typeface="Calibri" pitchFamily="34" charset="0"/>
                <a:cs typeface="Calibri" pitchFamily="34" charset="0"/>
              </a:rPr>
              <a:t>prepares </a:t>
            </a:r>
            <a:r>
              <a:rPr lang="en-GB" sz="2600" dirty="0">
                <a:latin typeface="Calibri" pitchFamily="34" charset="0"/>
                <a:cs typeface="Calibri" pitchFamily="34" charset="0"/>
              </a:rPr>
              <a:t>informative and other professional materials;</a:t>
            </a:r>
            <a:endParaRPr lang="en-US" dirty="0"/>
          </a:p>
        </p:txBody>
      </p:sp>
    </p:spTree>
    <p:extLst>
      <p:ext uri="{BB962C8B-B14F-4D97-AF65-F5344CB8AC3E}">
        <p14:creationId xmlns:p14="http://schemas.microsoft.com/office/powerpoint/2010/main" xmlns="" val="274059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JOB DESCRIPTION</a:t>
            </a:r>
            <a:r>
              <a:rPr lang="sr-Latn-RS" sz="2800" dirty="0"/>
              <a:t/>
            </a:r>
            <a:br>
              <a:rPr lang="sr-Latn-RS" sz="2800" dirty="0"/>
            </a:br>
            <a:r>
              <a:rPr lang="sr-Latn-RS" sz="2800" dirty="0"/>
              <a:t>(</a:t>
            </a:r>
            <a:r>
              <a:rPr lang="en-GB" sz="2800" dirty="0"/>
              <a:t>jobs related to local economic development</a:t>
            </a:r>
            <a:r>
              <a:rPr lang="sr-Latn-RS" sz="2800" dirty="0"/>
              <a:t>)</a:t>
            </a:r>
            <a:r>
              <a:rPr lang="sr-Latn-RS" sz="2800" dirty="0" smtClean="0"/>
              <a:t/>
            </a:r>
            <a:br>
              <a:rPr lang="sr-Latn-RS" sz="2800" dirty="0" smtClean="0"/>
            </a:br>
            <a:r>
              <a:rPr lang="sr-Latn-RS" sz="2800" b="1" dirty="0" smtClean="0"/>
              <a:t>AGROB</a:t>
            </a:r>
            <a:r>
              <a:rPr lang="en-GB" sz="2800" b="1" dirty="0" smtClean="0"/>
              <a:t>USINESS</a:t>
            </a:r>
            <a:r>
              <a:rPr lang="sr-Latn-RS" sz="2800" b="1" dirty="0" smtClean="0"/>
              <a:t> INFO CENT</a:t>
            </a:r>
            <a:r>
              <a:rPr lang="en-GB" sz="2800" b="1" dirty="0"/>
              <a:t>E</a:t>
            </a:r>
            <a:r>
              <a:rPr lang="sr-Latn-RS" sz="2800" b="1" dirty="0" smtClean="0"/>
              <a:t>R</a:t>
            </a:r>
            <a:endParaRPr lang="en-US" sz="2800" b="1" dirty="0"/>
          </a:p>
        </p:txBody>
      </p:sp>
      <p:sp>
        <p:nvSpPr>
          <p:cNvPr id="3" name="Content Placeholder 2"/>
          <p:cNvSpPr>
            <a:spLocks noGrp="1"/>
          </p:cNvSpPr>
          <p:nvPr>
            <p:ph idx="1"/>
          </p:nvPr>
        </p:nvSpPr>
        <p:spPr>
          <a:xfrm>
            <a:off x="457200" y="1600200"/>
            <a:ext cx="8229600" cy="4953000"/>
          </a:xfrm>
        </p:spPr>
        <p:txBody>
          <a:bodyPr>
            <a:normAutofit fontScale="25000" lnSpcReduction="20000"/>
          </a:bodyPr>
          <a:lstStyle/>
          <a:p>
            <a:pPr algn="just"/>
            <a:r>
              <a:rPr lang="en-GB" sz="9600" b="1" dirty="0" smtClean="0"/>
              <a:t>An independent advisor I for agriculture and rural development</a:t>
            </a:r>
            <a:endParaRPr lang="sr-Latn-RS" sz="9600" b="1" dirty="0" smtClean="0"/>
          </a:p>
          <a:p>
            <a:r>
              <a:rPr lang="en-GB" sz="6400" dirty="0"/>
              <a:t>Performs advisory and consultative and informational activities in livestock and plant production</a:t>
            </a:r>
            <a:r>
              <a:rPr lang="en-GB" sz="6400" dirty="0" smtClean="0"/>
              <a:t>;</a:t>
            </a:r>
          </a:p>
          <a:p>
            <a:r>
              <a:rPr lang="en-GB" sz="6400" dirty="0" smtClean="0"/>
              <a:t>Performs </a:t>
            </a:r>
            <a:r>
              <a:rPr lang="en-GB" sz="6400" dirty="0"/>
              <a:t>tasks related to obtaining incentives, subsidies, regresses in agriculture and to applying for funds through public calls by farmers</a:t>
            </a:r>
            <a:r>
              <a:rPr lang="en-GB" sz="6400" dirty="0" smtClean="0"/>
              <a:t>;</a:t>
            </a:r>
          </a:p>
          <a:p>
            <a:r>
              <a:rPr lang="en-GB" sz="6400" dirty="0" smtClean="0"/>
              <a:t>Performs </a:t>
            </a:r>
            <a:r>
              <a:rPr lang="en-GB" sz="6400" dirty="0"/>
              <a:t>operations of selection of cattle of A and Z controls, licensing, breeding and premiums in livestock</a:t>
            </a:r>
            <a:r>
              <a:rPr lang="en-GB" sz="6400" dirty="0" smtClean="0"/>
              <a:t>;</a:t>
            </a:r>
          </a:p>
          <a:p>
            <a:r>
              <a:rPr lang="en-GB" sz="6400" dirty="0" smtClean="0"/>
              <a:t>Performs </a:t>
            </a:r>
            <a:r>
              <a:rPr lang="en-GB" sz="6400" dirty="0"/>
              <a:t>activities of the Plant Variety-Seed Production, crop rotation, hybridization and crop premiums</a:t>
            </a:r>
            <a:r>
              <a:rPr lang="en-GB" sz="6400" dirty="0" smtClean="0"/>
              <a:t>;</a:t>
            </a:r>
          </a:p>
          <a:p>
            <a:r>
              <a:rPr lang="en-GB" sz="6400" dirty="0" smtClean="0"/>
              <a:t>Registers </a:t>
            </a:r>
            <a:r>
              <a:rPr lang="en-GB" sz="6400" dirty="0"/>
              <a:t>agricultural holdings and keeps a register of them</a:t>
            </a:r>
            <a:r>
              <a:rPr lang="en-GB" sz="6400" dirty="0" smtClean="0"/>
              <a:t>;</a:t>
            </a:r>
          </a:p>
          <a:p>
            <a:r>
              <a:rPr lang="en-GB" sz="6400" dirty="0" smtClean="0"/>
              <a:t>Registers </a:t>
            </a:r>
            <a:r>
              <a:rPr lang="en-GB" sz="6400" dirty="0"/>
              <a:t>farmers and maintains a register of organic and non-organic producers</a:t>
            </a:r>
            <a:r>
              <a:rPr lang="en-GB" sz="6400" dirty="0" smtClean="0"/>
              <a:t>;</a:t>
            </a:r>
          </a:p>
          <a:p>
            <a:r>
              <a:rPr lang="en-GB" sz="6400" dirty="0" smtClean="0"/>
              <a:t>Performs </a:t>
            </a:r>
            <a:r>
              <a:rPr lang="en-GB" sz="6400" dirty="0"/>
              <a:t>agricultural expert evaluation and damage assessment activities in agriculture</a:t>
            </a:r>
            <a:r>
              <a:rPr lang="en-GB" sz="6400" dirty="0" smtClean="0"/>
              <a:t>;</a:t>
            </a:r>
          </a:p>
          <a:p>
            <a:r>
              <a:rPr lang="en-GB" sz="6400" dirty="0" smtClean="0"/>
              <a:t>Performs </a:t>
            </a:r>
            <a:r>
              <a:rPr lang="en-GB" sz="6400" dirty="0"/>
              <a:t>agricultural statistics (survey) at the request of the Ministry</a:t>
            </a:r>
            <a:r>
              <a:rPr lang="en-GB" sz="6400" dirty="0" smtClean="0"/>
              <a:t>;</a:t>
            </a:r>
          </a:p>
          <a:p>
            <a:r>
              <a:rPr lang="en-GB" sz="6400" dirty="0" smtClean="0"/>
              <a:t>Maintains </a:t>
            </a:r>
            <a:r>
              <a:rPr lang="en-GB" sz="6400" dirty="0"/>
              <a:t>cooperation with the Ministry of Agriculture and Rural Development, other state bodies and agricultural services in other municipalities</a:t>
            </a:r>
            <a:r>
              <a:rPr lang="en-GB" sz="6400" dirty="0" smtClean="0"/>
              <a:t>;</a:t>
            </a:r>
          </a:p>
          <a:p>
            <a:r>
              <a:rPr lang="en-GB" sz="6400" dirty="0" smtClean="0"/>
              <a:t>Provides </a:t>
            </a:r>
            <a:r>
              <a:rPr lang="en-GB" sz="6400" dirty="0"/>
              <a:t>support in the realization of </a:t>
            </a:r>
            <a:r>
              <a:rPr lang="en-GB" sz="6400" dirty="0" smtClean="0"/>
              <a:t>credit </a:t>
            </a:r>
            <a:r>
              <a:rPr lang="en-GB" sz="6400" dirty="0"/>
              <a:t>performing services of preparation and implementation of investment business plans in livestock and plant production, for MIDAS, IPARD, IRF and other calls</a:t>
            </a:r>
            <a:r>
              <a:rPr lang="en-GB" sz="6400" dirty="0" smtClean="0"/>
              <a:t>;</a:t>
            </a:r>
          </a:p>
          <a:p>
            <a:r>
              <a:rPr lang="en-GB" sz="6400" dirty="0" smtClean="0"/>
              <a:t>Maintains </a:t>
            </a:r>
            <a:r>
              <a:rPr lang="en-GB" sz="6400" dirty="0"/>
              <a:t>FADN Farm Accounting and Pedigree Accounting</a:t>
            </a:r>
            <a:r>
              <a:rPr lang="en-GB" sz="6400" dirty="0" smtClean="0"/>
              <a:t>;</a:t>
            </a:r>
          </a:p>
          <a:p>
            <a:r>
              <a:rPr lang="en-GB" sz="6400" dirty="0" smtClean="0"/>
              <a:t>Performs </a:t>
            </a:r>
            <a:r>
              <a:rPr lang="en-GB" sz="6400" dirty="0"/>
              <a:t>activities for agrarian training of farmers through professional lectures and coordinates the performances of farmers at fairs and exhibitions;</a:t>
            </a:r>
            <a:endParaRPr lang="en-US" dirty="0"/>
          </a:p>
        </p:txBody>
      </p:sp>
    </p:spTree>
    <p:extLst>
      <p:ext uri="{BB962C8B-B14F-4D97-AF65-F5344CB8AC3E}">
        <p14:creationId xmlns:p14="http://schemas.microsoft.com/office/powerpoint/2010/main" xmlns="" val="3670474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a:t>JOB DESCRIPTION</a:t>
            </a:r>
            <a:r>
              <a:rPr lang="sr-Latn-RS" sz="2800" dirty="0"/>
              <a:t/>
            </a:r>
            <a:br>
              <a:rPr lang="sr-Latn-RS" sz="2800" dirty="0"/>
            </a:br>
            <a:r>
              <a:rPr lang="sr-Latn-RS" sz="2800" dirty="0"/>
              <a:t>(</a:t>
            </a:r>
            <a:r>
              <a:rPr lang="en-GB" sz="2800" dirty="0"/>
              <a:t>jobs related to local economic development</a:t>
            </a:r>
            <a:r>
              <a:rPr lang="sr-Latn-RS" sz="2800" dirty="0"/>
              <a:t>)</a:t>
            </a:r>
            <a:br>
              <a:rPr lang="sr-Latn-RS" sz="2800" dirty="0"/>
            </a:br>
            <a:r>
              <a:rPr lang="sr-Latn-RS" sz="2800" b="1" dirty="0" smtClean="0"/>
              <a:t>AGROB</a:t>
            </a:r>
            <a:r>
              <a:rPr lang="en-GB" sz="2800" b="1" dirty="0" smtClean="0"/>
              <a:t>USINESS</a:t>
            </a:r>
            <a:r>
              <a:rPr lang="sr-Latn-RS" sz="2800" b="1" dirty="0" smtClean="0"/>
              <a:t> </a:t>
            </a:r>
            <a:r>
              <a:rPr lang="sr-Latn-RS" sz="2800" b="1" dirty="0"/>
              <a:t>INFO CENT</a:t>
            </a:r>
            <a:r>
              <a:rPr lang="en-GB" sz="2800" b="1" dirty="0"/>
              <a:t>E</a:t>
            </a:r>
            <a:r>
              <a:rPr lang="sr-Latn-RS" sz="2800" b="1" dirty="0"/>
              <a:t>R</a:t>
            </a:r>
            <a:endParaRPr lang="en-US" sz="2800" dirty="0"/>
          </a:p>
        </p:txBody>
      </p:sp>
      <p:sp>
        <p:nvSpPr>
          <p:cNvPr id="3" name="Content Placeholder 2"/>
          <p:cNvSpPr>
            <a:spLocks noGrp="1"/>
          </p:cNvSpPr>
          <p:nvPr>
            <p:ph idx="1"/>
          </p:nvPr>
        </p:nvSpPr>
        <p:spPr/>
        <p:txBody>
          <a:bodyPr>
            <a:normAutofit/>
          </a:bodyPr>
          <a:lstStyle/>
          <a:p>
            <a:pPr lvl="0" algn="just"/>
            <a:r>
              <a:rPr lang="en-AU" sz="1600" dirty="0" smtClean="0"/>
              <a:t>Performs field visit to agricultural producers and monitors their problems, encourages registration and formation of cooperatives, associations and clusters;</a:t>
            </a:r>
            <a:endParaRPr lang="en-US" sz="1600" dirty="0" smtClean="0"/>
          </a:p>
          <a:p>
            <a:pPr lvl="0" algn="just"/>
            <a:r>
              <a:rPr lang="en-GB" sz="1600" dirty="0"/>
              <a:t>Conducts an administrative procedure for </a:t>
            </a:r>
            <a:r>
              <a:rPr lang="en-GB" sz="1600" dirty="0" err="1"/>
              <a:t>fulfillment</a:t>
            </a:r>
            <a:r>
              <a:rPr lang="en-GB" sz="1600" dirty="0"/>
              <a:t> of conditions and issues decisions on temporary and permanent change of purpose of agricultural land  for non-agricultural use, and keeps records of changes</a:t>
            </a:r>
            <a:r>
              <a:rPr lang="en-AU" sz="1600" dirty="0" smtClean="0"/>
              <a:t>; </a:t>
            </a:r>
            <a:endParaRPr lang="en-US" sz="1600" dirty="0" smtClean="0"/>
          </a:p>
          <a:p>
            <a:pPr lvl="0" algn="just"/>
            <a:r>
              <a:rPr lang="en-GB" sz="1600" dirty="0"/>
              <a:t>Gives opinion on renting of agricultural land owned by the Municipality;</a:t>
            </a:r>
            <a:endParaRPr lang="en-US" sz="1600" dirty="0"/>
          </a:p>
        </p:txBody>
      </p:sp>
    </p:spTree>
    <p:extLst>
      <p:ext uri="{BB962C8B-B14F-4D97-AF65-F5344CB8AC3E}">
        <p14:creationId xmlns:p14="http://schemas.microsoft.com/office/powerpoint/2010/main" xmlns="" val="2804567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TotalTime>
  <Words>1574</Words>
  <Application>Microsoft Office PowerPoint</Application>
  <PresentationFormat>On-screen Show (4:3)</PresentationFormat>
  <Paragraphs>128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MUNICIPALITY OF ŽABLJAK </vt:lpstr>
      <vt:lpstr>ORGANIZATION</vt:lpstr>
      <vt:lpstr>JOB DESCRIPTION (jobs related to local economic development) THE MAYOR OFFICE</vt:lpstr>
      <vt:lpstr>JOB DESCRIPTION (jobs related to local economic development) THE MAYOR OFFICE </vt:lpstr>
      <vt:lpstr>JOB DESCRIPTION (jobs related to local economic development) THE MAYOR OFFICE</vt:lpstr>
      <vt:lpstr> JOB DESCRIPTION (jobs related to local economic development) THE MAYOR OFFICE </vt:lpstr>
      <vt:lpstr> JOB DESCRIPTION (jobs related to local economic development) SeCretarijat FOR finanCE AND eConomIC DEVELOPMENT </vt:lpstr>
      <vt:lpstr>JOB DESCRIPTION (jobs related to local economic development) AGROBUSINESS INFO CENTER</vt:lpstr>
      <vt:lpstr>JOB DESCRIPTION (jobs related to local economic development) AGROBUSINESS INFO CENTER</vt:lpstr>
      <vt:lpstr>JOB DESCRIPTION (jobs related to local economic development) AGROBUSINESS INFO CENTER</vt:lpstr>
      <vt:lpstr> YOU CAN SPEAK TO: </vt:lpstr>
      <vt:lpstr>YOU CAN SPEAK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SLUŽBA PREDSJEDNIKA OPŠTINE</dc:title>
  <dc:creator>Gorica</dc:creator>
  <cp:lastModifiedBy>This PC</cp:lastModifiedBy>
  <cp:revision>43</cp:revision>
  <dcterms:created xsi:type="dcterms:W3CDTF">2006-08-16T00:00:00Z</dcterms:created>
  <dcterms:modified xsi:type="dcterms:W3CDTF">2021-04-13T11:06:45Z</dcterms:modified>
</cp:coreProperties>
</file>